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notesMasterIdLst>
    <p:notesMasterId r:id="rId30"/>
  </p:notesMasterIdLst>
  <p:sldIdLst>
    <p:sldId id="280" r:id="rId2"/>
    <p:sldId id="285" r:id="rId3"/>
    <p:sldId id="320" r:id="rId4"/>
    <p:sldId id="319" r:id="rId5"/>
    <p:sldId id="321" r:id="rId6"/>
    <p:sldId id="324" r:id="rId7"/>
    <p:sldId id="325" r:id="rId8"/>
    <p:sldId id="322" r:id="rId9"/>
    <p:sldId id="326" r:id="rId10"/>
    <p:sldId id="328" r:id="rId11"/>
    <p:sldId id="327" r:id="rId12"/>
    <p:sldId id="329" r:id="rId13"/>
    <p:sldId id="330" r:id="rId14"/>
    <p:sldId id="343" r:id="rId15"/>
    <p:sldId id="323" r:id="rId16"/>
    <p:sldId id="332" r:id="rId17"/>
    <p:sldId id="340" r:id="rId18"/>
    <p:sldId id="334" r:id="rId19"/>
    <p:sldId id="335" r:id="rId20"/>
    <p:sldId id="336" r:id="rId21"/>
    <p:sldId id="337" r:id="rId22"/>
    <p:sldId id="345" r:id="rId23"/>
    <p:sldId id="338" r:id="rId24"/>
    <p:sldId id="342" r:id="rId25"/>
    <p:sldId id="341" r:id="rId26"/>
    <p:sldId id="344" r:id="rId27"/>
    <p:sldId id="339" r:id="rId28"/>
    <p:sldId id="298" r:id="rId29"/>
  </p:sldIdLst>
  <p:sldSz cx="9144000" cy="6858000" type="screen4x3"/>
  <p:notesSz cx="6888163" cy="1002188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7">
          <p15:clr>
            <a:srgbClr val="A4A3A4"/>
          </p15:clr>
        </p15:guide>
        <p15:guide id="2" pos="551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00"/>
    <a:srgbClr val="FFFF00"/>
    <a:srgbClr val="336600"/>
    <a:srgbClr val="008000"/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4284" autoAdjust="0"/>
    <p:restoredTop sz="94629" autoAdjust="0"/>
  </p:normalViewPr>
  <p:slideViewPr>
    <p:cSldViewPr>
      <p:cViewPr>
        <p:scale>
          <a:sx n="121" d="100"/>
          <a:sy n="121" d="100"/>
        </p:scale>
        <p:origin x="-1248" y="-228"/>
      </p:cViewPr>
      <p:guideLst>
        <p:guide orient="horz" pos="2387"/>
        <p:guide pos="249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r">
              <a:defRPr sz="1300"/>
            </a:lvl1pPr>
          </a:lstStyle>
          <a:p>
            <a:fld id="{B842F880-C2E6-4C3B-B676-A7DF6776CB99}" type="datetimeFigureOut">
              <a:rPr lang="de-DE" smtClean="0"/>
              <a:pPr/>
              <a:t>05.12.2019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5" tIns="48312" rIns="96625" bIns="48312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8817" y="4760397"/>
            <a:ext cx="5510530" cy="4509850"/>
          </a:xfrm>
          <a:prstGeom prst="rect">
            <a:avLst/>
          </a:prstGeom>
        </p:spPr>
        <p:txBody>
          <a:bodyPr vert="horz" lIns="96625" tIns="48312" rIns="96625" bIns="48312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519054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01698" y="9519054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r">
              <a:defRPr sz="1300"/>
            </a:lvl1pPr>
          </a:lstStyle>
          <a:p>
            <a:fld id="{C11C28B9-8B0D-417B-8E2B-15BE03A76C5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4723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C28B9-8B0D-417B-8E2B-15BE03A76C5E}" type="slidenum">
              <a:rPr lang="de-DE" smtClean="0"/>
              <a:pPr/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C28B9-8B0D-417B-8E2B-15BE03A76C5E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63293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C28B9-8B0D-417B-8E2B-15BE03A76C5E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34524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C28B9-8B0D-417B-8E2B-15BE03A76C5E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06947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C28B9-8B0D-417B-8E2B-15BE03A76C5E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15553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C28B9-8B0D-417B-8E2B-15BE03A76C5E}" type="slidenum">
              <a:rPr lang="de-DE" smtClean="0"/>
              <a:pPr/>
              <a:t>14</a:t>
            </a:fld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C28B9-8B0D-417B-8E2B-15BE03A76C5E}" type="slidenum">
              <a:rPr lang="de-DE" smtClean="0"/>
              <a:pPr/>
              <a:t>15</a:t>
            </a:fld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C28B9-8B0D-417B-8E2B-15BE03A76C5E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69730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C28B9-8B0D-417B-8E2B-15BE03A76C5E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69730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C28B9-8B0D-417B-8E2B-15BE03A76C5E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22656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C28B9-8B0D-417B-8E2B-15BE03A76C5E}" type="slidenum">
              <a:rPr lang="de-DE" smtClean="0"/>
              <a:pPr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2265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C28B9-8B0D-417B-8E2B-15BE03A76C5E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C28B9-8B0D-417B-8E2B-15BE03A76C5E}" type="slidenum">
              <a:rPr lang="de-DE" smtClean="0"/>
              <a:pPr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69730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C28B9-8B0D-417B-8E2B-15BE03A76C5E}" type="slidenum">
              <a:rPr lang="de-DE" smtClean="0"/>
              <a:pPr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22656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C28B9-8B0D-417B-8E2B-15BE03A76C5E}" type="slidenum">
              <a:rPr lang="de-DE" smtClean="0"/>
              <a:pPr/>
              <a:t>22</a:t>
            </a:fld>
            <a:endParaRPr lang="de-D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C28B9-8B0D-417B-8E2B-15BE03A76C5E}" type="slidenum">
              <a:rPr lang="de-DE" smtClean="0"/>
              <a:pPr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22656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C28B9-8B0D-417B-8E2B-15BE03A76C5E}" type="slidenum">
              <a:rPr lang="de-DE" smtClean="0"/>
              <a:pPr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22656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C28B9-8B0D-417B-8E2B-15BE03A76C5E}" type="slidenum">
              <a:rPr lang="de-DE" smtClean="0"/>
              <a:pPr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69730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C28B9-8B0D-417B-8E2B-15BE03A76C5E}" type="slidenum">
              <a:rPr lang="de-DE" smtClean="0"/>
              <a:pPr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22656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C28B9-8B0D-417B-8E2B-15BE03A76C5E}" type="slidenum">
              <a:rPr lang="de-DE" smtClean="0"/>
              <a:pPr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22656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C28B9-8B0D-417B-8E2B-15BE03A76C5E}" type="slidenum">
              <a:rPr lang="de-DE" smtClean="0"/>
              <a:pPr/>
              <a:t>28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C28B9-8B0D-417B-8E2B-15BE03A76C5E}" type="slidenum">
              <a:rPr lang="de-DE" smtClean="0"/>
              <a:pPr/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C28B9-8B0D-417B-8E2B-15BE03A76C5E}" type="slidenum">
              <a:rPr lang="de-DE" smtClean="0"/>
              <a:pPr/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C28B9-8B0D-417B-8E2B-15BE03A76C5E}" type="slidenum">
              <a:rPr lang="de-DE" smtClean="0"/>
              <a:pPr/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C28B9-8B0D-417B-8E2B-15BE03A76C5E}" type="slidenum">
              <a:rPr lang="de-DE" smtClean="0"/>
              <a:pPr/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C28B9-8B0D-417B-8E2B-15BE03A76C5E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93380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C28B9-8B0D-417B-8E2B-15BE03A76C5E}" type="slidenum">
              <a:rPr lang="de-DE" smtClean="0"/>
              <a:pPr/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C28B9-8B0D-417B-8E2B-15BE03A76C5E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8536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winkliges Dreiec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17" name="Untertitel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de-DE"/>
              <a:t>Formatvorlage des Untertitelmasters durch Klicken bearbeiten</a:t>
            </a:r>
            <a:endParaRPr kumimoji="0" lang="en-US"/>
          </a:p>
        </p:txBody>
      </p:sp>
      <p:grpSp>
        <p:nvGrpSpPr>
          <p:cNvPr id="2" name="Gruppieren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ihand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ihand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ihand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Gerade Verbindung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umsplatzhalt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6D4CCF4-E4DC-4980-B04E-1C738AB52072}" type="datetimeFigureOut">
              <a:rPr lang="de-DE" smtClean="0"/>
              <a:pPr>
                <a:defRPr/>
              </a:pPr>
              <a:t>05.12.2019</a:t>
            </a:fld>
            <a:endParaRPr lang="de-DE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64C0B0D-0561-4DA5-A394-9386BFC48C57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959EC5-9D55-4D59-AB5B-9FDDC8F1C6C7}" type="datetimeFigureOut">
              <a:rPr lang="de-DE" smtClean="0"/>
              <a:pPr>
                <a:defRPr/>
              </a:pPr>
              <a:t>05.12.2019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A4146C-D5A5-4B3A-8C75-64897FCAC3E2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ADC4E8-8C29-40CB-868E-074A24C54BD0}" type="datetimeFigureOut">
              <a:rPr lang="de-DE" smtClean="0"/>
              <a:pPr>
                <a:defRPr/>
              </a:pPr>
              <a:t>05.12.2019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6AF514-3B9C-43DF-AB7F-361295CC0FA8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F00C67-C6CB-45D0-815B-0C67A70B77D4}" type="datetimeFigureOut">
              <a:rPr lang="de-DE" smtClean="0"/>
              <a:pPr>
                <a:defRPr/>
              </a:pPr>
              <a:t>05.12.2019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D45107-2D1C-4DDF-9067-438F981C815A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61D95B-0B4C-4662-8874-0AAC94CBA301}" type="datetimeFigureOut">
              <a:rPr lang="de-DE" smtClean="0"/>
              <a:pPr>
                <a:defRPr/>
              </a:pPr>
              <a:t>05.12.2019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A96E2E-D65C-43B1-9A34-D95CA87AC5FD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7" name="Eingekerbter Richtungspfeil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Eingekerbter Richtungspfeil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670B6B-CEFF-4181-8F9B-D3F72E612214}" type="datetimeFigureOut">
              <a:rPr lang="de-DE" smtClean="0"/>
              <a:pPr>
                <a:defRPr/>
              </a:pPr>
              <a:t>05.12.2019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B696F5-94E4-4A2C-B25B-B4FA775BCD20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307836-2D35-4801-9E8C-7A6CE4CECAA6}" type="datetimeFigureOut">
              <a:rPr lang="de-DE" smtClean="0"/>
              <a:pPr>
                <a:defRPr/>
              </a:pPr>
              <a:t>05.12.2019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3B051F-9B30-4B60-A36E-63A83EC8F916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BD4383-C03F-4414-8E04-ECD6FA385402}" type="datetimeFigureOut">
              <a:rPr lang="de-DE" smtClean="0"/>
              <a:pPr>
                <a:defRPr/>
              </a:pPr>
              <a:t>05.12.2019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A62201-2A3A-4A70-BFC4-02B897FFA231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8A46F9-EAE6-4D98-A6E9-96F57C99E1C7}" type="datetimeFigureOut">
              <a:rPr lang="de-DE" smtClean="0"/>
              <a:pPr>
                <a:defRPr/>
              </a:pPr>
              <a:t>05.12.2019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35F3B3-2AEA-4B58-8E70-687EF1274293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pPr>
              <a:defRPr/>
            </a:pPr>
            <a:fld id="{5604D5ED-96C4-4FF3-ABBD-8F260D755754}" type="datetimeFigureOut">
              <a:rPr lang="de-DE" smtClean="0"/>
              <a:pPr>
                <a:defRPr/>
              </a:pPr>
              <a:t>05.12.2019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2E979-3801-47EE-B7D6-93B818186C4A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de-DE"/>
              <a:t>Bild durch Klicken auf Symbol hinzufügen</a:t>
            </a:r>
            <a:endParaRPr kumimoji="0"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5D6C186-5CF4-4295-AAF1-5736439746C3}" type="datetimeFigureOut">
              <a:rPr lang="de-DE" smtClean="0"/>
              <a:pPr>
                <a:defRPr/>
              </a:pPr>
              <a:t>05.12.2019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DD1856C-D6E0-4C16-8723-FE1F65AD57C5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8" name="Freihand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ihand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htwinkliges Dreiec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Gerade Verbindung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ingekerbter Richtungspfeil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Eingekerbter Richtungspfeil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ihand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ihand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elplatzhalt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0" name="Textplatzhalt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/>
              <a:t>Textmasterformate durch Klicken bearbeiten</a:t>
            </a:r>
          </a:p>
          <a:p>
            <a:pPr lvl="1" eaLnBrk="1" latinLnBrk="0" hangingPunct="1"/>
            <a:r>
              <a:rPr kumimoji="0" lang="de-DE"/>
              <a:t>Zweite Ebene</a:t>
            </a:r>
          </a:p>
          <a:p>
            <a:pPr lvl="2" eaLnBrk="1" latinLnBrk="0" hangingPunct="1"/>
            <a:r>
              <a:rPr kumimoji="0" lang="de-DE"/>
              <a:t>Dritte Ebene</a:t>
            </a:r>
          </a:p>
          <a:p>
            <a:pPr lvl="3" eaLnBrk="1" latinLnBrk="0" hangingPunct="1"/>
            <a:r>
              <a:rPr kumimoji="0" lang="de-DE"/>
              <a:t>Vierte Ebene</a:t>
            </a:r>
          </a:p>
          <a:p>
            <a:pPr lvl="4" eaLnBrk="1" latinLnBrk="0" hangingPunct="1"/>
            <a:r>
              <a:rPr kumimoji="0" lang="de-DE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7EF0CB8-F7A0-4BC8-B361-BCD2701BED8C}" type="datetimeFigureOut">
              <a:rPr lang="de-DE" smtClean="0"/>
              <a:pPr>
                <a:defRPr/>
              </a:pPr>
              <a:t>05.12.2019</a:t>
            </a:fld>
            <a:endParaRPr lang="de-DE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D7B2693-47F4-4028-BAEC-73802E7ADB88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.uni-magdeburg.de/fme/prmed/dw/doku.php?id=p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.uni-magdeburg.de/fme/prmed/dw/doku.php?id=pr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.uni-magdeburg.de/fme/prmed/dw/doku.php?id=pr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.uni-magdeburg.de/fme/prmed/dw/doku.php?id=pr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.uni-magdeburg.de/fme/prmed/dw/doku.php?id=pr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.uni-magdeburg.de/fme/prmed/dw/doku.php?id=pr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.uni-magdeburg.de/fme/prmed/dw/doku.php?id=pr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.uni-magdeburg.de/fme/prmed/dw/doku.php?id=pr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.uni-magdeburg.de/fme/prmed/dw/doku.php?id=pr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.uni-magdeburg.de/fme/prmed/dw/doku.php?id=pr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.uni-magdeburg.de/fme/prmed/dw/doku.php?id=pr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.uni-magdeburg.de/fme/prmed/dw/doku.php?id=pr" TargetMode="External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.uni-magdeburg.de/fme/prmed/dw/doku.php?id=pr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.uni-magdeburg.de/fme/prmed/dw/doku.php?id=pr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://www.med.uni-magdeburg.de/fme/prmed/dw/doku.php?id=pr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.uni-magdeburg.de/fme/prmed/dw/doku.php?id=pr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.uni-magdeburg.de/fme/prmed/dw/doku.php?id=pr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.uni-magdeburg.de/fme/prmed/dw/doku.php?id=pr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.uni-magdeburg.de/fme/prmed/dw/doku.php?id=pr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.uni-magdeburg.de/fme/prmed/dw/doku.php?id=pr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ed.uni-magdeburg.de/fme/prmed/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://www.med.uni-magdeburg.de/fme/prmed/dw/doku.php?id=p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.uni-magdeburg.de/fme/prmed/dw/doku.php?id=pr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.uni-magdeburg.de/fme/prmed/dw/doku.php?id=pr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.uni-magdeburg.de/fme/prmed/dw/doku.php?id=pr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.uni-magdeburg.de/fme/prmed/dw/doku.php?id=pr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.uni-magdeburg.de/fme/prmed/dw/doku.php?id=pr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.uni-magdeburg.de/fme/prmed/dw/doku.php?id=pr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.uni-magdeburg.de/fme/prmed/dw/doku.php?id=pr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148064" y="188640"/>
            <a:ext cx="37075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Personalversammlung</a:t>
            </a:r>
          </a:p>
          <a:p>
            <a:pPr lvl="0" algn="r">
              <a:defRPr/>
            </a:pPr>
            <a:r>
              <a: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24. Oktober 2019</a:t>
            </a:r>
          </a:p>
        </p:txBody>
      </p:sp>
      <p:pic>
        <p:nvPicPr>
          <p:cNvPr id="1027" name="Picture 3" descr="Anfang PR Seit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88640"/>
            <a:ext cx="3962400" cy="714375"/>
          </a:xfrm>
          <a:prstGeom prst="rect">
            <a:avLst/>
          </a:prstGeom>
          <a:noFill/>
        </p:spPr>
      </p:pic>
      <p:cxnSp>
        <p:nvCxnSpPr>
          <p:cNvPr id="10" name="Gerade Verbindung 9"/>
          <p:cNvCxnSpPr/>
          <p:nvPr/>
        </p:nvCxnSpPr>
        <p:spPr>
          <a:xfrm>
            <a:off x="179512" y="1052736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-28195" y="6464702"/>
            <a:ext cx="28151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bg1"/>
                </a:solidFill>
              </a:rPr>
              <a:t>PV 02/2019 – Schulze</a:t>
            </a:r>
          </a:p>
          <a:p>
            <a:r>
              <a:rPr lang="de-DE" sz="1000" dirty="0">
                <a:solidFill>
                  <a:schemeClr val="bg1"/>
                </a:solidFill>
              </a:rPr>
              <a:t>http://www.med.uni-magdeburg.de/fme/prmed/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68759"/>
            <a:ext cx="7236296" cy="48483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39552" y="1293218"/>
            <a:ext cx="8064896" cy="1524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5350" indent="-895350"/>
            <a:r>
              <a:rPr lang="de-DE" b="1" u="sng" dirty="0"/>
              <a:t>Änderungen im Entgelttarifvertrag</a:t>
            </a:r>
            <a:r>
              <a:rPr lang="de-DE" b="1" dirty="0"/>
              <a:t> (ETV-UK MD) </a:t>
            </a:r>
          </a:p>
          <a:p>
            <a:pPr marL="895350" indent="-895350">
              <a:lnSpc>
                <a:spcPct val="150000"/>
              </a:lnSpc>
            </a:pPr>
            <a:r>
              <a:rPr lang="de-DE" b="1" dirty="0"/>
              <a:t>zum 01.01.2019</a:t>
            </a:r>
          </a:p>
          <a:p>
            <a:pPr marL="271463" indent="-2714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/>
              <a:t>Erhöhung der Bemessungsgrundlage der Jahressonderzahlung </a:t>
            </a:r>
          </a:p>
          <a:p>
            <a:pPr marL="271463" lvl="1">
              <a:lnSpc>
                <a:spcPct val="150000"/>
              </a:lnSpc>
            </a:pPr>
            <a:r>
              <a:rPr lang="de-DE" sz="1600" b="1" dirty="0"/>
              <a:t>(§ 10 ETV-UK MD)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148064" y="188640"/>
            <a:ext cx="37075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Personalversammlung</a:t>
            </a:r>
          </a:p>
          <a:p>
            <a:pPr lvl="0" algn="r">
              <a:defRPr/>
            </a:pPr>
            <a:r>
              <a: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24. Oktober 2019</a:t>
            </a:r>
          </a:p>
        </p:txBody>
      </p:sp>
      <p:pic>
        <p:nvPicPr>
          <p:cNvPr id="1027" name="Picture 3" descr="Anfang PR Seit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88640"/>
            <a:ext cx="3962400" cy="714375"/>
          </a:xfrm>
          <a:prstGeom prst="rect">
            <a:avLst/>
          </a:prstGeom>
          <a:noFill/>
        </p:spPr>
      </p:pic>
      <p:cxnSp>
        <p:nvCxnSpPr>
          <p:cNvPr id="10" name="Gerade Verbindung 9"/>
          <p:cNvCxnSpPr/>
          <p:nvPr/>
        </p:nvCxnSpPr>
        <p:spPr>
          <a:xfrm>
            <a:off x="179512" y="1052736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-28195" y="6464702"/>
            <a:ext cx="28151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bg1"/>
                </a:solidFill>
              </a:rPr>
              <a:t>PV 02/2019 – Schulze</a:t>
            </a:r>
          </a:p>
          <a:p>
            <a:r>
              <a:rPr lang="de-DE" sz="1000" dirty="0">
                <a:solidFill>
                  <a:schemeClr val="bg1"/>
                </a:solidFill>
              </a:rPr>
              <a:t>http://www.med.uni-magdeburg.de/fme/prmed/</a:t>
            </a: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xmlns="" id="{63AEA06A-39B1-461C-B20F-509E148F2C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973025"/>
              </p:ext>
            </p:extLst>
          </p:nvPr>
        </p:nvGraphicFramePr>
        <p:xfrm>
          <a:off x="899592" y="3134518"/>
          <a:ext cx="7272807" cy="2238699"/>
        </p:xfrm>
        <a:graphic>
          <a:graphicData uri="http://schemas.openxmlformats.org/drawingml/2006/table">
            <a:tbl>
              <a:tblPr firstRow="1" firstCol="1" bandRow="1"/>
              <a:tblGrid>
                <a:gridCol w="3044105">
                  <a:extLst>
                    <a:ext uri="{9D8B030D-6E8A-4147-A177-3AD203B41FA5}">
                      <a16:colId xmlns:a16="http://schemas.microsoft.com/office/drawing/2014/main" xmlns="" val="120938467"/>
                    </a:ext>
                  </a:extLst>
                </a:gridCol>
                <a:gridCol w="2114351">
                  <a:extLst>
                    <a:ext uri="{9D8B030D-6E8A-4147-A177-3AD203B41FA5}">
                      <a16:colId xmlns:a16="http://schemas.microsoft.com/office/drawing/2014/main" xmlns="" val="3229917047"/>
                    </a:ext>
                  </a:extLst>
                </a:gridCol>
                <a:gridCol w="2114351">
                  <a:extLst>
                    <a:ext uri="{9D8B030D-6E8A-4147-A177-3AD203B41FA5}">
                      <a16:colId xmlns:a16="http://schemas.microsoft.com/office/drawing/2014/main" xmlns="" val="857714791"/>
                    </a:ext>
                  </a:extLst>
                </a:gridCol>
              </a:tblGrid>
              <a:tr h="2798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0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de-DE" sz="10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ab 2020</a:t>
                      </a:r>
                      <a:endParaRPr lang="de-DE" sz="1000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68200143"/>
                  </a:ext>
                </a:extLst>
              </a:tr>
              <a:tr h="5596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 1 – E 9b, KR 5 – KR 9, </a:t>
                      </a:r>
                      <a:endParaRPr lang="de-DE" sz="10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 2 – S 9, Auszubildende</a:t>
                      </a:r>
                      <a:endParaRPr lang="de-DE" sz="10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72,5 v.H.</a:t>
                      </a:r>
                      <a:endParaRPr lang="de-DE" sz="10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 v.H.</a:t>
                      </a:r>
                      <a:endParaRPr lang="de-DE" sz="1000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48597711"/>
                  </a:ext>
                </a:extLst>
              </a:tr>
              <a:tr h="5596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 10 – E 11, KR 10 – KR 15, </a:t>
                      </a:r>
                      <a:endParaRPr lang="de-DE" sz="10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 10 – S 16</a:t>
                      </a:r>
                      <a:endParaRPr lang="de-DE" sz="10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 v.H.</a:t>
                      </a:r>
                      <a:endParaRPr lang="de-DE" sz="10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 v.H.</a:t>
                      </a:r>
                      <a:endParaRPr lang="de-DE" sz="1000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78119199"/>
                  </a:ext>
                </a:extLst>
              </a:tr>
              <a:tr h="5596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 12 – E 13, KR 16 – KR 17, </a:t>
                      </a:r>
                      <a:endParaRPr lang="de-DE" sz="10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 17 – S 18</a:t>
                      </a:r>
                      <a:endParaRPr lang="de-DE" sz="10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 v.H.</a:t>
                      </a:r>
                      <a:endParaRPr lang="de-DE" sz="10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 v.H.</a:t>
                      </a:r>
                      <a:endParaRPr lang="de-DE" sz="1000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90193368"/>
                  </a:ext>
                </a:extLst>
              </a:tr>
              <a:tr h="2798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 14 – E 15</a:t>
                      </a:r>
                      <a:endParaRPr lang="de-DE" sz="10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 v.H.</a:t>
                      </a:r>
                      <a:endParaRPr lang="de-DE" sz="10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 v.H.</a:t>
                      </a:r>
                      <a:endParaRPr lang="de-DE" sz="1000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774675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643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39552" y="1426179"/>
            <a:ext cx="8064896" cy="2687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5350" indent="-895350"/>
            <a:r>
              <a:rPr lang="de-DE" b="1" u="sng" dirty="0"/>
              <a:t>Änderungen in der Entgeltordnung (Anlage A zum ETV-UK MD)</a:t>
            </a:r>
            <a:r>
              <a:rPr lang="de-DE" dirty="0"/>
              <a:t> </a:t>
            </a:r>
          </a:p>
          <a:p>
            <a:pPr marL="895350" indent="-895350"/>
            <a:r>
              <a:rPr lang="de-DE" dirty="0"/>
              <a:t>mit Überleitungsregelungen aus TVÜ-UK MD</a:t>
            </a:r>
          </a:p>
          <a:p>
            <a:pPr marL="895350" indent="-895350">
              <a:lnSpc>
                <a:spcPct val="150000"/>
              </a:lnSpc>
            </a:pPr>
            <a:r>
              <a:rPr lang="de-DE" b="1" dirty="0"/>
              <a:t>zum 01.01.2019</a:t>
            </a:r>
          </a:p>
          <a:p>
            <a:pPr marL="271463" indent="-2714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/>
              <a:t>Aufspaltung „kleine“ &amp; „große“ E 9 in E 9a und E 9b</a:t>
            </a:r>
          </a:p>
          <a:p>
            <a:pPr marL="271463" indent="-2714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/>
              <a:t>betroffene Berufsgruppen:</a:t>
            </a:r>
          </a:p>
          <a:p>
            <a:pPr lvl="1"/>
            <a:endParaRPr lang="de-DE" sz="1400" b="1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de-DE" sz="1400" b="1" dirty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de-DE" b="1" dirty="0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148064" y="188640"/>
            <a:ext cx="37075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Personalversammlung</a:t>
            </a:r>
          </a:p>
          <a:p>
            <a:pPr lvl="0" algn="r">
              <a:defRPr/>
            </a:pPr>
            <a:r>
              <a: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24. Oktober 2019</a:t>
            </a:r>
          </a:p>
        </p:txBody>
      </p:sp>
      <p:pic>
        <p:nvPicPr>
          <p:cNvPr id="1027" name="Picture 3" descr="Anfang PR Seit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88640"/>
            <a:ext cx="3962400" cy="714375"/>
          </a:xfrm>
          <a:prstGeom prst="rect">
            <a:avLst/>
          </a:prstGeom>
          <a:noFill/>
        </p:spPr>
      </p:pic>
      <p:cxnSp>
        <p:nvCxnSpPr>
          <p:cNvPr id="10" name="Gerade Verbindung 9"/>
          <p:cNvCxnSpPr/>
          <p:nvPr/>
        </p:nvCxnSpPr>
        <p:spPr>
          <a:xfrm>
            <a:off x="179512" y="1052736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-28195" y="6464702"/>
            <a:ext cx="28151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bg1"/>
                </a:solidFill>
              </a:rPr>
              <a:t>PV 02/2019 – Schulze</a:t>
            </a:r>
          </a:p>
          <a:p>
            <a:r>
              <a:rPr lang="de-DE" sz="1000" dirty="0">
                <a:solidFill>
                  <a:schemeClr val="bg1"/>
                </a:solidFill>
              </a:rPr>
              <a:t>http://www.med.uni-magdeburg.de/fme/prmed/</a:t>
            </a:r>
          </a:p>
        </p:txBody>
      </p:sp>
      <p:graphicFrame>
        <p:nvGraphicFramePr>
          <p:cNvPr id="3" name="Tabelle 3">
            <a:extLst>
              <a:ext uri="{FF2B5EF4-FFF2-40B4-BE49-F238E27FC236}">
                <a16:creationId xmlns:a16="http://schemas.microsoft.com/office/drawing/2014/main" xmlns="" id="{9511C3D6-7115-4083-A6ED-0415553F3A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1490196"/>
              </p:ext>
            </p:extLst>
          </p:nvPr>
        </p:nvGraphicFramePr>
        <p:xfrm>
          <a:off x="1654598" y="3284984"/>
          <a:ext cx="7201048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524">
                  <a:extLst>
                    <a:ext uri="{9D8B030D-6E8A-4147-A177-3AD203B41FA5}">
                      <a16:colId xmlns:a16="http://schemas.microsoft.com/office/drawing/2014/main" xmlns="" val="1959865240"/>
                    </a:ext>
                  </a:extLst>
                </a:gridCol>
                <a:gridCol w="3600524">
                  <a:extLst>
                    <a:ext uri="{9D8B030D-6E8A-4147-A177-3AD203B41FA5}">
                      <a16:colId xmlns:a16="http://schemas.microsoft.com/office/drawing/2014/main" xmlns="" val="3424772301"/>
                    </a:ext>
                  </a:extLst>
                </a:gridCol>
              </a:tblGrid>
              <a:tr h="3262262">
                <a:tc>
                  <a:txBody>
                    <a:bodyPr/>
                    <a:lstStyle/>
                    <a:p>
                      <a:pPr marL="742950" lvl="1" indent="-285750">
                        <a:buFont typeface="Wingdings" panose="05000000000000000000" pitchFamily="2" charset="2"/>
                        <a:buChar char="Ø"/>
                      </a:pPr>
                      <a:r>
                        <a:rPr lang="de-DE" sz="1400" b="1" dirty="0"/>
                        <a:t>Verwaltungsdienst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Ø"/>
                      </a:pPr>
                      <a:r>
                        <a:rPr lang="de-DE" sz="1400" b="1" dirty="0"/>
                        <a:t>Beschäftigte im fernmeldetechnischen Dienst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Ø"/>
                      </a:pPr>
                      <a:r>
                        <a:rPr lang="de-DE" sz="1400" b="1" dirty="0" err="1"/>
                        <a:t>Audiologieassistenten</a:t>
                      </a:r>
                      <a:endParaRPr lang="de-DE" sz="1400" b="1" dirty="0"/>
                    </a:p>
                    <a:p>
                      <a:pPr marL="742950" lvl="1" indent="-285750">
                        <a:buFont typeface="Wingdings" panose="05000000000000000000" pitchFamily="2" charset="2"/>
                        <a:buChar char="Ø"/>
                      </a:pPr>
                      <a:r>
                        <a:rPr lang="de-DE" sz="1400" b="1" dirty="0"/>
                        <a:t>Diätassistenten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Ø"/>
                      </a:pPr>
                      <a:r>
                        <a:rPr lang="de-DE" sz="1400" b="1" dirty="0"/>
                        <a:t>Ergotherapeuten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Ø"/>
                      </a:pPr>
                      <a:r>
                        <a:rPr lang="de-DE" sz="1400" b="1" dirty="0"/>
                        <a:t>Logopäden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Ø"/>
                      </a:pPr>
                      <a:r>
                        <a:rPr lang="de-DE" sz="1400" b="1" dirty="0"/>
                        <a:t>Masseure / med. Bademeister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Ø"/>
                      </a:pPr>
                      <a:r>
                        <a:rPr lang="de-DE" sz="1400" b="1" dirty="0" err="1"/>
                        <a:t>Präparationstechn</a:t>
                      </a:r>
                      <a:r>
                        <a:rPr lang="de-DE" sz="1400" b="1" dirty="0"/>
                        <a:t>. Assistenten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Ø"/>
                      </a:pPr>
                      <a:r>
                        <a:rPr lang="de-DE" sz="1400" b="1" dirty="0"/>
                        <a:t>Med. technische Assistenten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Ø"/>
                      </a:pPr>
                      <a:r>
                        <a:rPr lang="de-DE" sz="1400" b="1" dirty="0"/>
                        <a:t>Orthoptisten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Ø"/>
                      </a:pPr>
                      <a:r>
                        <a:rPr lang="de-DE" sz="1400" b="1" dirty="0"/>
                        <a:t>PTA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Ø"/>
                      </a:pPr>
                      <a:r>
                        <a:rPr lang="de-DE" sz="1400" b="1" dirty="0"/>
                        <a:t>Physiotherapeuten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de-DE" sz="1400" b="1" dirty="0" smtClean="0"/>
                        <a:t>Zahntechniker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de-DE" sz="1400" b="1" dirty="0" smtClean="0"/>
                        <a:t>Beschäftigte im Kassendienst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42950" lvl="1" indent="-285750">
                        <a:buFont typeface="Wingdings" panose="05000000000000000000" pitchFamily="2" charset="2"/>
                        <a:buChar char="Ø"/>
                      </a:pPr>
                      <a:r>
                        <a:rPr lang="de-DE" sz="1400" b="1" dirty="0" smtClean="0"/>
                        <a:t>Handwerks-</a:t>
                      </a:r>
                      <a:r>
                        <a:rPr lang="de-DE" sz="1400" b="1" baseline="0" dirty="0" smtClean="0"/>
                        <a:t> und Industriem</a:t>
                      </a:r>
                      <a:r>
                        <a:rPr lang="de-DE" sz="1400" b="1" dirty="0" smtClean="0"/>
                        <a:t>eister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Ø"/>
                      </a:pPr>
                      <a:r>
                        <a:rPr lang="de-DE" sz="1400" b="1" dirty="0" smtClean="0"/>
                        <a:t>Maschinenmeister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Ø"/>
                      </a:pPr>
                      <a:r>
                        <a:rPr lang="de-DE" sz="1400" b="1" dirty="0" smtClean="0"/>
                        <a:t>Gärtnermeister</a:t>
                      </a:r>
                      <a:endParaRPr lang="de-DE" sz="1400" b="1" dirty="0"/>
                    </a:p>
                    <a:p>
                      <a:pPr marL="742950" lvl="1" indent="-285750">
                        <a:buFont typeface="Wingdings" panose="05000000000000000000" pitchFamily="2" charset="2"/>
                        <a:buChar char="Ø"/>
                      </a:pPr>
                      <a:r>
                        <a:rPr lang="de-DE" sz="1400" b="1" dirty="0" smtClean="0"/>
                        <a:t>Spezielle Facharbeiter mit Meisterbrief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Ø"/>
                      </a:pPr>
                      <a:r>
                        <a:rPr lang="de-DE" sz="1400" b="1" dirty="0" smtClean="0"/>
                        <a:t>Beschäftigte </a:t>
                      </a:r>
                      <a:r>
                        <a:rPr lang="de-DE" sz="1400" b="1" dirty="0"/>
                        <a:t>im Rettungsdienst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Ø"/>
                      </a:pPr>
                      <a:r>
                        <a:rPr lang="de-DE" sz="1400" b="1" dirty="0"/>
                        <a:t>Sozialarbeiter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Ø"/>
                      </a:pPr>
                      <a:r>
                        <a:rPr lang="de-DE" sz="1400" b="1" dirty="0"/>
                        <a:t>Erzieher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Ø"/>
                      </a:pPr>
                      <a:r>
                        <a:rPr lang="de-DE" sz="1400" b="1" dirty="0"/>
                        <a:t>Techniker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Ø"/>
                      </a:pPr>
                      <a:r>
                        <a:rPr lang="de-DE" sz="1400" b="1" dirty="0"/>
                        <a:t>Technische Assistenten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Ø"/>
                      </a:pPr>
                      <a:r>
                        <a:rPr lang="de-DE" sz="1400" b="1" dirty="0"/>
                        <a:t>Fotografen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Ø"/>
                      </a:pPr>
                      <a:r>
                        <a:rPr lang="de-DE" sz="1400" b="1" dirty="0"/>
                        <a:t>Facharbeiter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Ø"/>
                      </a:pPr>
                      <a:r>
                        <a:rPr lang="de-DE" sz="1400" b="1" dirty="0"/>
                        <a:t>Orthopädiemechaniker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811686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730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39552" y="1120780"/>
            <a:ext cx="80648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5350" indent="-895350"/>
            <a:r>
              <a:rPr lang="de-DE" b="1" u="sng" dirty="0"/>
              <a:t>Änderungen in der Entgeltordnung (Anlage A zum ETV-UK MD)</a:t>
            </a:r>
            <a:r>
              <a:rPr lang="de-DE" dirty="0"/>
              <a:t> </a:t>
            </a:r>
          </a:p>
          <a:p>
            <a:pPr marL="895350" indent="-895350"/>
            <a:r>
              <a:rPr lang="de-DE" dirty="0"/>
              <a:t>mit Überleitungsregelungen aus TVÜ-UK MD</a:t>
            </a:r>
          </a:p>
          <a:p>
            <a:pPr marL="895350" indent="-895350">
              <a:lnSpc>
                <a:spcPct val="150000"/>
              </a:lnSpc>
            </a:pPr>
            <a:r>
              <a:rPr lang="de-DE" b="1" dirty="0"/>
              <a:t>zum 01.01.2019</a:t>
            </a:r>
          </a:p>
          <a:p>
            <a:pPr marL="271463" indent="-2714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/>
              <a:t>Aufspaltung „kleine“ &amp; „große“ E 9 in E 9a und E 9b</a:t>
            </a:r>
          </a:p>
          <a:p>
            <a:pPr marL="271463" lvl="0" indent="-2714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prstClr val="black"/>
                </a:solidFill>
              </a:rPr>
              <a:t>„große“ E 9 wird zur E 9b mit 6 Stufen und regulärer Stufenlaufzeit</a:t>
            </a:r>
          </a:p>
          <a:p>
            <a:pPr marL="271463" lvl="0">
              <a:lnSpc>
                <a:spcPct val="150000"/>
              </a:lnSpc>
            </a:pPr>
            <a:r>
              <a:rPr lang="de-DE" sz="1600" b="1" dirty="0">
                <a:solidFill>
                  <a:prstClr val="black"/>
                </a:solidFill>
              </a:rPr>
              <a:t>(de facto </a:t>
            </a:r>
            <a:r>
              <a:rPr lang="de-DE" sz="1600" b="1" dirty="0" smtClean="0">
                <a:solidFill>
                  <a:prstClr val="black"/>
                </a:solidFill>
              </a:rPr>
              <a:t>nur erhöht </a:t>
            </a:r>
            <a:r>
              <a:rPr lang="de-DE" sz="1600" b="1" dirty="0">
                <a:solidFill>
                  <a:prstClr val="black"/>
                </a:solidFill>
              </a:rPr>
              <a:t>um Prozentwerte der Tarifsteigerungen 2019 / 2020 / 2021)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/>
              <a:t>„kleine“ E 9 wird zur E 9a mit 6 Stufen und regulärer Stufenlaufzeit</a:t>
            </a:r>
          </a:p>
          <a:p>
            <a:pPr marL="557213" lvl="1" indent="-285750">
              <a:buFont typeface="Wingdings" panose="05000000000000000000" pitchFamily="2" charset="2"/>
              <a:buChar char="Ø"/>
            </a:pPr>
            <a:r>
              <a:rPr lang="de-DE" sz="1600" b="1" dirty="0"/>
              <a:t>E 9a Stufe 3 – entspricht E 8 Stufe 4 </a:t>
            </a:r>
          </a:p>
          <a:p>
            <a:pPr marL="557213" lvl="1" indent="-285750">
              <a:buFont typeface="Wingdings" panose="05000000000000000000" pitchFamily="2" charset="2"/>
              <a:buChar char="Ø"/>
            </a:pPr>
            <a:r>
              <a:rPr lang="de-DE" sz="1600" b="1" dirty="0"/>
              <a:t>E 9a Stufen 4+5 – entsprechen E 9b Stufen 3+4</a:t>
            </a:r>
          </a:p>
          <a:p>
            <a:pPr marL="557213" lvl="1" indent="-285750">
              <a:buFont typeface="Wingdings" panose="05000000000000000000" pitchFamily="2" charset="2"/>
              <a:buChar char="Ø"/>
            </a:pPr>
            <a:r>
              <a:rPr lang="de-DE" sz="1600" b="1" dirty="0"/>
              <a:t>E 9a Stufe 6 – neuer Wert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148064" y="188640"/>
            <a:ext cx="37075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Personalversammlung</a:t>
            </a:r>
          </a:p>
          <a:p>
            <a:pPr lvl="0" algn="r">
              <a:defRPr/>
            </a:pPr>
            <a:r>
              <a: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24. Oktober 2019</a:t>
            </a:r>
          </a:p>
        </p:txBody>
      </p:sp>
      <p:pic>
        <p:nvPicPr>
          <p:cNvPr id="1027" name="Picture 3" descr="Anfang PR Seit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88640"/>
            <a:ext cx="3962400" cy="714375"/>
          </a:xfrm>
          <a:prstGeom prst="rect">
            <a:avLst/>
          </a:prstGeom>
          <a:noFill/>
        </p:spPr>
      </p:pic>
      <p:cxnSp>
        <p:nvCxnSpPr>
          <p:cNvPr id="10" name="Gerade Verbindung 9"/>
          <p:cNvCxnSpPr/>
          <p:nvPr/>
        </p:nvCxnSpPr>
        <p:spPr>
          <a:xfrm>
            <a:off x="179512" y="1052736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-28195" y="6464702"/>
            <a:ext cx="28151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bg1"/>
                </a:solidFill>
              </a:rPr>
              <a:t>PV 02/2019 – Schulze</a:t>
            </a:r>
          </a:p>
          <a:p>
            <a:r>
              <a:rPr lang="de-DE" sz="1000" dirty="0">
                <a:solidFill>
                  <a:schemeClr val="bg1"/>
                </a:solidFill>
              </a:rPr>
              <a:t>http://www.med.uni-magdeburg.de/fme/prmed/</a:t>
            </a:r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xmlns="" id="{F4630253-FA2E-4950-8F8E-EB70C56E74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9136327"/>
              </p:ext>
            </p:extLst>
          </p:nvPr>
        </p:nvGraphicFramePr>
        <p:xfrm>
          <a:off x="1691680" y="4545794"/>
          <a:ext cx="6452568" cy="1769185"/>
        </p:xfrm>
        <a:graphic>
          <a:graphicData uri="http://schemas.openxmlformats.org/drawingml/2006/table">
            <a:tbl>
              <a:tblPr/>
              <a:tblGrid>
                <a:gridCol w="921210">
                  <a:extLst>
                    <a:ext uri="{9D8B030D-6E8A-4147-A177-3AD203B41FA5}">
                      <a16:colId xmlns:a16="http://schemas.microsoft.com/office/drawing/2014/main" xmlns="" val="1702510861"/>
                    </a:ext>
                  </a:extLst>
                </a:gridCol>
                <a:gridCol w="921893">
                  <a:extLst>
                    <a:ext uri="{9D8B030D-6E8A-4147-A177-3AD203B41FA5}">
                      <a16:colId xmlns:a16="http://schemas.microsoft.com/office/drawing/2014/main" xmlns="" val="450791941"/>
                    </a:ext>
                  </a:extLst>
                </a:gridCol>
                <a:gridCol w="921893">
                  <a:extLst>
                    <a:ext uri="{9D8B030D-6E8A-4147-A177-3AD203B41FA5}">
                      <a16:colId xmlns:a16="http://schemas.microsoft.com/office/drawing/2014/main" xmlns="" val="2529092072"/>
                    </a:ext>
                  </a:extLst>
                </a:gridCol>
                <a:gridCol w="921893">
                  <a:extLst>
                    <a:ext uri="{9D8B030D-6E8A-4147-A177-3AD203B41FA5}">
                      <a16:colId xmlns:a16="http://schemas.microsoft.com/office/drawing/2014/main" xmlns="" val="2500067017"/>
                    </a:ext>
                  </a:extLst>
                </a:gridCol>
                <a:gridCol w="921893">
                  <a:extLst>
                    <a:ext uri="{9D8B030D-6E8A-4147-A177-3AD203B41FA5}">
                      <a16:colId xmlns:a16="http://schemas.microsoft.com/office/drawing/2014/main" xmlns="" val="3522054289"/>
                    </a:ext>
                  </a:extLst>
                </a:gridCol>
                <a:gridCol w="921893">
                  <a:extLst>
                    <a:ext uri="{9D8B030D-6E8A-4147-A177-3AD203B41FA5}">
                      <a16:colId xmlns:a16="http://schemas.microsoft.com/office/drawing/2014/main" xmlns="" val="2837728459"/>
                    </a:ext>
                  </a:extLst>
                </a:gridCol>
                <a:gridCol w="921893">
                  <a:extLst>
                    <a:ext uri="{9D8B030D-6E8A-4147-A177-3AD203B41FA5}">
                      <a16:colId xmlns:a16="http://schemas.microsoft.com/office/drawing/2014/main" xmlns="" val="200162686"/>
                    </a:ext>
                  </a:extLst>
                </a:gridCol>
              </a:tblGrid>
              <a:tr h="156988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000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14211055"/>
                  </a:ext>
                </a:extLst>
              </a:tr>
              <a:tr h="22736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Entgelt-</a:t>
                      </a:r>
                      <a:br>
                        <a:rPr lang="de-DE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de-DE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gruppe</a:t>
                      </a:r>
                      <a:endParaRPr lang="de-DE" sz="10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Grundentgelt</a:t>
                      </a:r>
                      <a:endParaRPr lang="de-DE" sz="10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Entwicklungsstufen</a:t>
                      </a:r>
                      <a:endParaRPr lang="de-DE" sz="10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89115796"/>
                  </a:ext>
                </a:extLst>
              </a:tr>
              <a:tr h="34620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Stufe 1</a:t>
                      </a:r>
                      <a:endParaRPr lang="de-DE" sz="10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Stufe 2</a:t>
                      </a:r>
                      <a:endParaRPr lang="de-DE" sz="10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Stufe 3</a:t>
                      </a:r>
                      <a:endParaRPr lang="de-DE" sz="10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Stufe 4</a:t>
                      </a:r>
                      <a:endParaRPr lang="de-DE" sz="10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Stufe 5</a:t>
                      </a:r>
                      <a:endParaRPr lang="de-DE" sz="10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Stufe 6</a:t>
                      </a:r>
                      <a:endParaRPr lang="de-DE" sz="10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91135846"/>
                  </a:ext>
                </a:extLst>
              </a:tr>
              <a:tr h="3462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9b</a:t>
                      </a:r>
                      <a:endParaRPr lang="de-DE" sz="1000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2.873,64</a:t>
                      </a:r>
                      <a:endParaRPr lang="de-DE" sz="10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3.129,67</a:t>
                      </a:r>
                      <a:endParaRPr lang="de-DE" sz="10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3.272,55</a:t>
                      </a:r>
                      <a:endParaRPr lang="de-DE" sz="10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3.667,36</a:t>
                      </a:r>
                      <a:endParaRPr lang="de-DE" sz="10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4.000,09</a:t>
                      </a:r>
                      <a:endParaRPr lang="de-DE" sz="10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4.120,10</a:t>
                      </a:r>
                      <a:endParaRPr lang="de-DE" sz="1000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46328589"/>
                  </a:ext>
                </a:extLst>
              </a:tr>
              <a:tr h="3462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9a</a:t>
                      </a:r>
                      <a:endParaRPr lang="de-DE" sz="10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2.873,64</a:t>
                      </a:r>
                      <a:endParaRPr lang="de-DE" sz="10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3.129,67</a:t>
                      </a:r>
                      <a:endParaRPr lang="de-DE" sz="10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3.177,31</a:t>
                      </a:r>
                      <a:endParaRPr lang="de-DE" sz="10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3.272,55</a:t>
                      </a:r>
                      <a:endParaRPr lang="de-DE" sz="1000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3.667,36</a:t>
                      </a:r>
                      <a:endParaRPr lang="de-DE" sz="10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3.777,39</a:t>
                      </a:r>
                      <a:endParaRPr lang="de-DE" sz="10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61048679"/>
                  </a:ext>
                </a:extLst>
              </a:tr>
              <a:tr h="3462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de-DE" sz="10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2.699,45</a:t>
                      </a:r>
                      <a:endParaRPr lang="de-DE" sz="10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2.945,15</a:t>
                      </a:r>
                      <a:endParaRPr lang="de-DE" sz="10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3.064,19</a:t>
                      </a:r>
                      <a:endParaRPr lang="de-DE" sz="10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3.177,31</a:t>
                      </a:r>
                      <a:endParaRPr lang="de-DE" sz="10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3.302,32</a:t>
                      </a:r>
                      <a:endParaRPr lang="de-DE" sz="10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3.379,70</a:t>
                      </a:r>
                      <a:endParaRPr lang="de-DE" sz="1000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475891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427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39552" y="1120780"/>
            <a:ext cx="806489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5350" indent="-895350"/>
            <a:r>
              <a:rPr lang="de-DE" b="1" u="sng" dirty="0"/>
              <a:t>Änderungen in der Entgeltordnung (Anlage A zum ETV-UK MD)</a:t>
            </a:r>
            <a:r>
              <a:rPr lang="de-DE" dirty="0"/>
              <a:t> </a:t>
            </a:r>
          </a:p>
          <a:p>
            <a:pPr marL="895350" indent="-895350"/>
            <a:r>
              <a:rPr lang="de-DE" dirty="0"/>
              <a:t>mit Überleitungsregelungen aus TVÜ-UK MD</a:t>
            </a:r>
          </a:p>
          <a:p>
            <a:pPr marL="895350" indent="-895350">
              <a:lnSpc>
                <a:spcPct val="150000"/>
              </a:lnSpc>
            </a:pPr>
            <a:r>
              <a:rPr lang="de-DE" b="1" dirty="0"/>
              <a:t>zum 01.01.2019</a:t>
            </a:r>
          </a:p>
          <a:p>
            <a:pPr marL="271463" indent="-2714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/>
              <a:t>Aufspaltung „kleine“ &amp; „große“ E 9 in E 9a und E 9b</a:t>
            </a:r>
          </a:p>
          <a:p>
            <a:pPr marL="271463" indent="-2714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/>
              <a:t>Überleitung „kleine“ E 9 zur E 9a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b="1" dirty="0"/>
              <a:t>geregelt im neuen § </a:t>
            </a:r>
            <a:r>
              <a:rPr lang="de-DE" b="1" dirty="0" smtClean="0"/>
              <a:t>18c TVÜ-UK </a:t>
            </a:r>
            <a:r>
              <a:rPr lang="de-DE" b="1" dirty="0"/>
              <a:t>MD mit Zuordnungstabellen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b="1" dirty="0"/>
              <a:t>Zwei Gruppen: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b="1" dirty="0"/>
              <a:t>E 9 mit besonderer Stufenlaufzeit in Stufe 3 von 7 Jahren (ehemalige Arbeitertätigkeiten nach Anlage A Teil III)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b="1" dirty="0"/>
              <a:t>E 9 mit besonderer Stufenlaufzeit in Stufe 2 von 5 Jahren (ehemalige Angestelltentätigkeiten n. Anlage A Teil I und II)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b="1" dirty="0"/>
              <a:t>Zuordnungsprinzip: Zuordnung zur Stufe, als hätte E 9a seit Beginn der Tätigkeit gegolten (Restzeit in der letzten Stufe wird 				       mitgenommen)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148064" y="188640"/>
            <a:ext cx="37075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Personalversammlung</a:t>
            </a:r>
          </a:p>
          <a:p>
            <a:pPr lvl="0" algn="r">
              <a:defRPr/>
            </a:pPr>
            <a:r>
              <a: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24. Oktober 2019</a:t>
            </a:r>
          </a:p>
        </p:txBody>
      </p:sp>
      <p:pic>
        <p:nvPicPr>
          <p:cNvPr id="1027" name="Picture 3" descr="Anfang PR Seit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88640"/>
            <a:ext cx="3962400" cy="714375"/>
          </a:xfrm>
          <a:prstGeom prst="rect">
            <a:avLst/>
          </a:prstGeom>
          <a:noFill/>
        </p:spPr>
      </p:pic>
      <p:cxnSp>
        <p:nvCxnSpPr>
          <p:cNvPr id="10" name="Gerade Verbindung 9"/>
          <p:cNvCxnSpPr/>
          <p:nvPr/>
        </p:nvCxnSpPr>
        <p:spPr>
          <a:xfrm>
            <a:off x="179512" y="1052736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-28195" y="6464702"/>
            <a:ext cx="28151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bg1"/>
                </a:solidFill>
              </a:rPr>
              <a:t>PV 02/2019 – Schulze</a:t>
            </a:r>
          </a:p>
          <a:p>
            <a:r>
              <a:rPr lang="de-DE" sz="1000" dirty="0">
                <a:solidFill>
                  <a:schemeClr val="bg1"/>
                </a:solidFill>
              </a:rPr>
              <a:t>http://www.med.uni-magdeburg.de/fme/prmed/</a:t>
            </a:r>
          </a:p>
        </p:txBody>
      </p:sp>
    </p:spTree>
    <p:extLst>
      <p:ext uri="{BB962C8B-B14F-4D97-AF65-F5344CB8AC3E}">
        <p14:creationId xmlns:p14="http://schemas.microsoft.com/office/powerpoint/2010/main" val="416900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148064" y="188640"/>
            <a:ext cx="37075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Personalversammlung</a:t>
            </a:r>
          </a:p>
          <a:p>
            <a:pPr lvl="0" algn="r">
              <a:defRPr/>
            </a:pPr>
            <a:r>
              <a: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24. Oktober 2019</a:t>
            </a:r>
          </a:p>
        </p:txBody>
      </p:sp>
      <p:pic>
        <p:nvPicPr>
          <p:cNvPr id="1027" name="Picture 3" descr="Anfang PR Seit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88640"/>
            <a:ext cx="3962400" cy="714375"/>
          </a:xfrm>
          <a:prstGeom prst="rect">
            <a:avLst/>
          </a:prstGeom>
          <a:noFill/>
        </p:spPr>
      </p:pic>
      <p:cxnSp>
        <p:nvCxnSpPr>
          <p:cNvPr id="10" name="Gerade Verbindung 9"/>
          <p:cNvCxnSpPr/>
          <p:nvPr/>
        </p:nvCxnSpPr>
        <p:spPr>
          <a:xfrm>
            <a:off x="179512" y="1052736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-28195" y="6464702"/>
            <a:ext cx="28151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bg1"/>
                </a:solidFill>
              </a:rPr>
              <a:t>PV 02/2019 – Schulze</a:t>
            </a:r>
          </a:p>
          <a:p>
            <a:r>
              <a:rPr lang="de-DE" sz="1000" dirty="0">
                <a:solidFill>
                  <a:schemeClr val="bg1"/>
                </a:solidFill>
              </a:rPr>
              <a:t>http://www.med.uni-magdeburg.de/fme/prmed/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402" y="912241"/>
            <a:ext cx="4925698" cy="5952571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361213" y="3645024"/>
            <a:ext cx="23917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Wo finde ich die Überleitungsregeln, bzw. den </a:t>
            </a:r>
          </a:p>
          <a:p>
            <a:r>
              <a:rPr lang="de-DE" dirty="0" smtClean="0"/>
              <a:t>TVÜ-UK MD?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147751" y="5013176"/>
            <a:ext cx="886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Hier!</a:t>
            </a:r>
            <a:endParaRPr lang="de-DE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Gestreifter Pfeil nach rechts 10"/>
          <p:cNvSpPr/>
          <p:nvPr/>
        </p:nvSpPr>
        <p:spPr>
          <a:xfrm rot="1462514">
            <a:off x="1859373" y="5779057"/>
            <a:ext cx="2208977" cy="484632"/>
          </a:xfrm>
          <a:prstGeom prst="stripedRightArrow">
            <a:avLst/>
          </a:prstGeom>
          <a:solidFill>
            <a:srgbClr val="FFC000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611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148064" y="188640"/>
            <a:ext cx="37075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Personalversammlung</a:t>
            </a:r>
          </a:p>
          <a:p>
            <a:pPr lvl="0" algn="r">
              <a:defRPr/>
            </a:pPr>
            <a:r>
              <a: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24. Oktober 2019</a:t>
            </a:r>
          </a:p>
        </p:txBody>
      </p:sp>
      <p:pic>
        <p:nvPicPr>
          <p:cNvPr id="1027" name="Picture 3" descr="Anfang PR Seit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88640"/>
            <a:ext cx="3962400" cy="714375"/>
          </a:xfrm>
          <a:prstGeom prst="rect">
            <a:avLst/>
          </a:prstGeom>
          <a:noFill/>
        </p:spPr>
      </p:pic>
      <p:cxnSp>
        <p:nvCxnSpPr>
          <p:cNvPr id="10" name="Gerade Verbindung 9"/>
          <p:cNvCxnSpPr/>
          <p:nvPr/>
        </p:nvCxnSpPr>
        <p:spPr>
          <a:xfrm>
            <a:off x="179512" y="1052736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-28195" y="6464702"/>
            <a:ext cx="28151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bg1"/>
                </a:solidFill>
              </a:rPr>
              <a:t>PV 02/2019 – Schulze</a:t>
            </a:r>
          </a:p>
          <a:p>
            <a:r>
              <a:rPr lang="de-DE" sz="1000" dirty="0">
                <a:solidFill>
                  <a:schemeClr val="bg1"/>
                </a:solidFill>
              </a:rPr>
              <a:t>http://www.med.uni-magdeburg.de/fme/prmed/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539552" y="1120780"/>
            <a:ext cx="806489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5350" indent="-895350"/>
            <a:r>
              <a:rPr lang="de-DE" b="1" u="sng" dirty="0"/>
              <a:t>Zuordnungstabelle E 9 in E 9a nach § 18c </a:t>
            </a:r>
            <a:r>
              <a:rPr lang="de-DE" b="1" u="sng" dirty="0" smtClean="0"/>
              <a:t>Abs. 2 TVÜ-UK </a:t>
            </a:r>
            <a:r>
              <a:rPr lang="de-DE" b="1" u="sng" dirty="0"/>
              <a:t>MD</a:t>
            </a:r>
          </a:p>
          <a:p>
            <a:pPr marL="895350" indent="-895350">
              <a:lnSpc>
                <a:spcPct val="150000"/>
              </a:lnSpc>
            </a:pPr>
            <a:r>
              <a:rPr lang="de-DE" sz="1600" b="1" dirty="0"/>
              <a:t>Zuordnung E 9 mit besonderer Stufenlaufzeit in Stufe 3 von 7 Jahren </a:t>
            </a:r>
          </a:p>
          <a:p>
            <a:pPr marL="895350" indent="-895350"/>
            <a:r>
              <a:rPr lang="de-DE" sz="1600" b="1" dirty="0"/>
              <a:t>(ehemalige Arbeitertätigkeiten nach Anlage A Teil III)</a:t>
            </a:r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xmlns="" id="{66ED6F35-9EFD-4BCF-AAA4-8A80DB4758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5504526"/>
              </p:ext>
            </p:extLst>
          </p:nvPr>
        </p:nvGraphicFramePr>
        <p:xfrm>
          <a:off x="2987824" y="2276872"/>
          <a:ext cx="5214620" cy="4114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28265">
                  <a:extLst>
                    <a:ext uri="{9D8B030D-6E8A-4147-A177-3AD203B41FA5}">
                      <a16:colId xmlns:a16="http://schemas.microsoft.com/office/drawing/2014/main" xmlns="" val="2768616340"/>
                    </a:ext>
                  </a:extLst>
                </a:gridCol>
                <a:gridCol w="2586355">
                  <a:extLst>
                    <a:ext uri="{9D8B030D-6E8A-4147-A177-3AD203B41FA5}">
                      <a16:colId xmlns:a16="http://schemas.microsoft.com/office/drawing/2014/main" xmlns="" val="36500502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200">
                          <a:effectLst/>
                        </a:rPr>
                        <a:t>bisherige Stufe / Jahr innerhalb der Stufe / Restzeit (R)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200">
                          <a:effectLst/>
                        </a:rPr>
                        <a:t>neue Stufe / Jahr innerhalb der Stufe / Restzeit (R)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4981970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200">
                          <a:effectLst/>
                        </a:rPr>
                        <a:t>1 / 1 / R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200">
                          <a:effectLst/>
                        </a:rPr>
                        <a:t>1 / 1 / R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233418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200">
                          <a:effectLst/>
                        </a:rPr>
                        <a:t>2 / 1 / R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200">
                          <a:effectLst/>
                        </a:rPr>
                        <a:t>2 / 1 / R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288925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200">
                          <a:effectLst/>
                        </a:rPr>
                        <a:t>2 / 2 / R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200">
                          <a:effectLst/>
                        </a:rPr>
                        <a:t>2 / 2 / R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79433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200">
                          <a:effectLst/>
                        </a:rPr>
                        <a:t>3 / 1 / R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200">
                          <a:effectLst/>
                        </a:rPr>
                        <a:t>3 / 1 / R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0724595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200">
                          <a:effectLst/>
                        </a:rPr>
                        <a:t>3 / 2 / R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200">
                          <a:effectLst/>
                        </a:rPr>
                        <a:t>3 / 2 / R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673858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200">
                          <a:effectLst/>
                        </a:rPr>
                        <a:t>3 / 3 / R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200">
                          <a:effectLst/>
                        </a:rPr>
                        <a:t>3 / 3 / R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3313546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200">
                          <a:effectLst/>
                        </a:rPr>
                        <a:t>3 / 4 / R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200">
                          <a:effectLst/>
                        </a:rPr>
                        <a:t>4 / 1 / R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760022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200">
                          <a:effectLst/>
                        </a:rPr>
                        <a:t>3 / 5 / R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200">
                          <a:effectLst/>
                        </a:rPr>
                        <a:t>4 / 2 / R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344680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200">
                          <a:effectLst/>
                        </a:rPr>
                        <a:t>3 / 6 / R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200">
                          <a:effectLst/>
                        </a:rPr>
                        <a:t>4 / 3 / R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874391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200">
                          <a:effectLst/>
                        </a:rPr>
                        <a:t>3 / 7 / R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200">
                          <a:effectLst/>
                        </a:rPr>
                        <a:t>4 / 4 / R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3154225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200">
                          <a:effectLst/>
                        </a:rPr>
                        <a:t>4 / 1 / R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200">
                          <a:effectLst/>
                        </a:rPr>
                        <a:t>5 / 1 / R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168694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200">
                          <a:effectLst/>
                        </a:rPr>
                        <a:t>4 / 2 / R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200">
                          <a:effectLst/>
                        </a:rPr>
                        <a:t>5 / 2 / R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277263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200">
                          <a:effectLst/>
                        </a:rPr>
                        <a:t>4 / 3 / R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200">
                          <a:effectLst/>
                        </a:rPr>
                        <a:t>5 / 3 / R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305389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200">
                          <a:effectLst/>
                        </a:rPr>
                        <a:t>4 / 4 / R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200">
                          <a:effectLst/>
                        </a:rPr>
                        <a:t>5 / 4 / R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833936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200">
                          <a:effectLst/>
                        </a:rPr>
                        <a:t>4 / 5 / R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200">
                          <a:effectLst/>
                        </a:rPr>
                        <a:t>5 / 5 / R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570044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200">
                          <a:effectLst/>
                        </a:rPr>
                        <a:t>4 / 6 und weitere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200" dirty="0">
                          <a:effectLst/>
                        </a:rPr>
                        <a:t>6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43458951"/>
                  </a:ext>
                </a:extLst>
              </a:tr>
            </a:tbl>
          </a:graphicData>
        </a:graphic>
      </p:graphicFrame>
      <p:sp>
        <p:nvSpPr>
          <p:cNvPr id="7" name="Textfeld 6">
            <a:extLst>
              <a:ext uri="{FF2B5EF4-FFF2-40B4-BE49-F238E27FC236}">
                <a16:creationId xmlns:a16="http://schemas.microsoft.com/office/drawing/2014/main" xmlns="" id="{A7DD3D30-2D16-44B6-95D3-D34B8B1A93AF}"/>
              </a:ext>
            </a:extLst>
          </p:cNvPr>
          <p:cNvSpPr txBox="1"/>
          <p:nvPr/>
        </p:nvSpPr>
        <p:spPr>
          <a:xfrm>
            <a:off x="554750" y="2216851"/>
            <a:ext cx="236106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u="sng" dirty="0"/>
              <a:t>Sonderregelung:</a:t>
            </a:r>
          </a:p>
          <a:p>
            <a:r>
              <a:rPr lang="de-DE" sz="1600" dirty="0"/>
              <a:t>Beschäftigte, die in die E 9a Stufe 3 übergeleitet werden, erhalten bis zur Zuordnung zur Stufe 4 das Entgelt der Stufe 4, um Verluste durch die Überleitung auszuschließen. </a:t>
            </a:r>
          </a:p>
        </p:txBody>
      </p:sp>
    </p:spTree>
    <p:extLst>
      <p:ext uri="{BB962C8B-B14F-4D97-AF65-F5344CB8AC3E}">
        <p14:creationId xmlns:p14="http://schemas.microsoft.com/office/powerpoint/2010/main" val="76878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39552" y="1202458"/>
            <a:ext cx="5256584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5350" indent="-895350"/>
            <a:r>
              <a:rPr lang="de-DE" b="1" u="sng" dirty="0"/>
              <a:t>Zuordnungstabelle E 9 in E 9a </a:t>
            </a:r>
          </a:p>
          <a:p>
            <a:pPr marL="895350" indent="-895350"/>
            <a:r>
              <a:rPr lang="de-DE" b="1" u="sng" dirty="0"/>
              <a:t>nach § 18c </a:t>
            </a:r>
            <a:r>
              <a:rPr lang="de-DE" b="1" u="sng" dirty="0" smtClean="0"/>
              <a:t>Abs. 3 TVÜ-UK </a:t>
            </a:r>
            <a:r>
              <a:rPr lang="de-DE" b="1" u="sng" dirty="0"/>
              <a:t>MD</a:t>
            </a:r>
          </a:p>
          <a:p>
            <a:pPr marL="895350" indent="-895350">
              <a:lnSpc>
                <a:spcPct val="150000"/>
              </a:lnSpc>
            </a:pPr>
            <a:r>
              <a:rPr lang="de-DE" sz="1600" b="1" dirty="0"/>
              <a:t>Zuordnung E 9 mit besonderer Stufenlaufzeit </a:t>
            </a:r>
          </a:p>
          <a:p>
            <a:pPr marL="895350" indent="-895350">
              <a:lnSpc>
                <a:spcPct val="150000"/>
              </a:lnSpc>
            </a:pPr>
            <a:r>
              <a:rPr lang="de-DE" sz="1600" b="1" dirty="0"/>
              <a:t>in Stufe 2 von 5 Jahren </a:t>
            </a:r>
          </a:p>
          <a:p>
            <a:pPr marL="895350" indent="-895350"/>
            <a:r>
              <a:rPr lang="de-DE" sz="1600" b="1" dirty="0"/>
              <a:t>(ehemalige Angestelltentätigkeiten </a:t>
            </a:r>
          </a:p>
          <a:p>
            <a:pPr marL="895350" indent="-895350"/>
            <a:r>
              <a:rPr lang="de-DE" sz="1600" b="1" dirty="0"/>
              <a:t>nach Anlage A Teil I und II)</a:t>
            </a:r>
          </a:p>
          <a:p>
            <a:pPr marL="895350" indent="-8953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148064" y="188640"/>
            <a:ext cx="37075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Personalversammlung</a:t>
            </a:r>
          </a:p>
          <a:p>
            <a:pPr lvl="0" algn="r">
              <a:defRPr/>
            </a:pPr>
            <a:r>
              <a: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24. Oktober 2019</a:t>
            </a:r>
          </a:p>
        </p:txBody>
      </p:sp>
      <p:pic>
        <p:nvPicPr>
          <p:cNvPr id="1027" name="Picture 3" descr="Anfang PR Seit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88640"/>
            <a:ext cx="3962400" cy="714375"/>
          </a:xfrm>
          <a:prstGeom prst="rect">
            <a:avLst/>
          </a:prstGeom>
          <a:noFill/>
        </p:spPr>
      </p:pic>
      <p:cxnSp>
        <p:nvCxnSpPr>
          <p:cNvPr id="10" name="Gerade Verbindung 9"/>
          <p:cNvCxnSpPr/>
          <p:nvPr/>
        </p:nvCxnSpPr>
        <p:spPr>
          <a:xfrm>
            <a:off x="179512" y="1052736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-28195" y="6464702"/>
            <a:ext cx="28151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bg1"/>
                </a:solidFill>
              </a:rPr>
              <a:t>PV 02/2019 – Schulze</a:t>
            </a:r>
          </a:p>
          <a:p>
            <a:r>
              <a:rPr lang="de-DE" sz="1000" dirty="0">
                <a:solidFill>
                  <a:schemeClr val="bg1"/>
                </a:solidFill>
              </a:rPr>
              <a:t>http://www.med.uni-magdeburg.de/fme/prmed/</a:t>
            </a: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xmlns="" id="{F2B7AF44-6C2A-4F64-A78E-0ED942687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253304"/>
              </p:ext>
            </p:extLst>
          </p:nvPr>
        </p:nvGraphicFramePr>
        <p:xfrm>
          <a:off x="5810940" y="1052736"/>
          <a:ext cx="2630059" cy="57218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26309">
                  <a:extLst>
                    <a:ext uri="{9D8B030D-6E8A-4147-A177-3AD203B41FA5}">
                      <a16:colId xmlns:a16="http://schemas.microsoft.com/office/drawing/2014/main" xmlns="" val="3319004797"/>
                    </a:ext>
                  </a:extLst>
                </a:gridCol>
                <a:gridCol w="1303750">
                  <a:extLst>
                    <a:ext uri="{9D8B030D-6E8A-4147-A177-3AD203B41FA5}">
                      <a16:colId xmlns:a16="http://schemas.microsoft.com/office/drawing/2014/main" xmlns="" val="802673510"/>
                    </a:ext>
                  </a:extLst>
                </a:gridCol>
              </a:tblGrid>
              <a:tr h="10711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 dirty="0">
                          <a:effectLst/>
                        </a:rPr>
                        <a:t>bisherige Stufe / Jahr innerhalb der Stufe / Restzeit (R)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>
                          <a:effectLst/>
                        </a:rPr>
                        <a:t>neue Stufe / Jahr innerhalb der Stufe / Restzeit (R)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extLst>
                  <a:ext uri="{0D108BD9-81ED-4DB2-BD59-A6C34878D82A}">
                    <a16:rowId xmlns:a16="http://schemas.microsoft.com/office/drawing/2014/main" xmlns="" val="3522436543"/>
                  </a:ext>
                </a:extLst>
              </a:tr>
              <a:tr h="17738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>
                          <a:effectLst/>
                        </a:rPr>
                        <a:t>1 / 1 / R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>
                          <a:effectLst/>
                        </a:rPr>
                        <a:t>1 / 1 / R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extLst>
                  <a:ext uri="{0D108BD9-81ED-4DB2-BD59-A6C34878D82A}">
                    <a16:rowId xmlns:a16="http://schemas.microsoft.com/office/drawing/2014/main" xmlns="" val="3421072153"/>
                  </a:ext>
                </a:extLst>
              </a:tr>
              <a:tr h="17738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>
                          <a:effectLst/>
                        </a:rPr>
                        <a:t>2 / 1 / R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>
                          <a:effectLst/>
                        </a:rPr>
                        <a:t>2 / 1 / R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extLst>
                  <a:ext uri="{0D108BD9-81ED-4DB2-BD59-A6C34878D82A}">
                    <a16:rowId xmlns:a16="http://schemas.microsoft.com/office/drawing/2014/main" xmlns="" val="1065925927"/>
                  </a:ext>
                </a:extLst>
              </a:tr>
              <a:tr h="17738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>
                          <a:effectLst/>
                        </a:rPr>
                        <a:t>2 / 2 / R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>
                          <a:effectLst/>
                        </a:rPr>
                        <a:t>2 / 2 / R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extLst>
                  <a:ext uri="{0D108BD9-81ED-4DB2-BD59-A6C34878D82A}">
                    <a16:rowId xmlns:a16="http://schemas.microsoft.com/office/drawing/2014/main" xmlns="" val="954463973"/>
                  </a:ext>
                </a:extLst>
              </a:tr>
              <a:tr h="17738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>
                          <a:effectLst/>
                        </a:rPr>
                        <a:t>2 / 3 / R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>
                          <a:effectLst/>
                        </a:rPr>
                        <a:t>3 / 1 / R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extLst>
                  <a:ext uri="{0D108BD9-81ED-4DB2-BD59-A6C34878D82A}">
                    <a16:rowId xmlns:a16="http://schemas.microsoft.com/office/drawing/2014/main" xmlns="" val="1803675365"/>
                  </a:ext>
                </a:extLst>
              </a:tr>
              <a:tr h="17738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>
                          <a:effectLst/>
                        </a:rPr>
                        <a:t>2 / 4 / R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>
                          <a:effectLst/>
                        </a:rPr>
                        <a:t>3 / 2 / R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extLst>
                  <a:ext uri="{0D108BD9-81ED-4DB2-BD59-A6C34878D82A}">
                    <a16:rowId xmlns:a16="http://schemas.microsoft.com/office/drawing/2014/main" xmlns="" val="918860458"/>
                  </a:ext>
                </a:extLst>
              </a:tr>
              <a:tr h="17738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>
                          <a:effectLst/>
                        </a:rPr>
                        <a:t>2 / 5 / R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 dirty="0">
                          <a:effectLst/>
                        </a:rPr>
                        <a:t>3 / 3 / R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extLst>
                  <a:ext uri="{0D108BD9-81ED-4DB2-BD59-A6C34878D82A}">
                    <a16:rowId xmlns:a16="http://schemas.microsoft.com/office/drawing/2014/main" xmlns="" val="2589239270"/>
                  </a:ext>
                </a:extLst>
              </a:tr>
              <a:tr h="17738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>
                          <a:effectLst/>
                        </a:rPr>
                        <a:t>3 / 1 / R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>
                          <a:effectLst/>
                        </a:rPr>
                        <a:t>4 / 1 / R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extLst>
                  <a:ext uri="{0D108BD9-81ED-4DB2-BD59-A6C34878D82A}">
                    <a16:rowId xmlns:a16="http://schemas.microsoft.com/office/drawing/2014/main" xmlns="" val="3601031171"/>
                  </a:ext>
                </a:extLst>
              </a:tr>
              <a:tr h="17738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>
                          <a:effectLst/>
                        </a:rPr>
                        <a:t>3 / 2 / R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>
                          <a:effectLst/>
                        </a:rPr>
                        <a:t>4 / 2 / R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extLst>
                  <a:ext uri="{0D108BD9-81ED-4DB2-BD59-A6C34878D82A}">
                    <a16:rowId xmlns:a16="http://schemas.microsoft.com/office/drawing/2014/main" xmlns="" val="2200232285"/>
                  </a:ext>
                </a:extLst>
              </a:tr>
              <a:tr h="17738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>
                          <a:effectLst/>
                        </a:rPr>
                        <a:t>3 / 3 / R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>
                          <a:effectLst/>
                        </a:rPr>
                        <a:t>4 / 3 / R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extLst>
                  <a:ext uri="{0D108BD9-81ED-4DB2-BD59-A6C34878D82A}">
                    <a16:rowId xmlns:a16="http://schemas.microsoft.com/office/drawing/2014/main" xmlns="" val="3972592042"/>
                  </a:ext>
                </a:extLst>
              </a:tr>
              <a:tr h="17738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>
                          <a:effectLst/>
                        </a:rPr>
                        <a:t>3 / 4 / R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>
                          <a:effectLst/>
                        </a:rPr>
                        <a:t>4 / 4 / R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extLst>
                  <a:ext uri="{0D108BD9-81ED-4DB2-BD59-A6C34878D82A}">
                    <a16:rowId xmlns:a16="http://schemas.microsoft.com/office/drawing/2014/main" xmlns="" val="3561035149"/>
                  </a:ext>
                </a:extLst>
              </a:tr>
              <a:tr h="17738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>
                          <a:effectLst/>
                        </a:rPr>
                        <a:t>3 / 5 / R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>
                          <a:effectLst/>
                        </a:rPr>
                        <a:t>5 / 1 / -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extLst>
                  <a:ext uri="{0D108BD9-81ED-4DB2-BD59-A6C34878D82A}">
                    <a16:rowId xmlns:a16="http://schemas.microsoft.com/office/drawing/2014/main" xmlns="" val="2293951867"/>
                  </a:ext>
                </a:extLst>
              </a:tr>
              <a:tr h="17738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>
                          <a:effectLst/>
                        </a:rPr>
                        <a:t>3 / 6 / R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>
                          <a:effectLst/>
                        </a:rPr>
                        <a:t>5 / 1 / -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extLst>
                  <a:ext uri="{0D108BD9-81ED-4DB2-BD59-A6C34878D82A}">
                    <a16:rowId xmlns:a16="http://schemas.microsoft.com/office/drawing/2014/main" xmlns="" val="1324196501"/>
                  </a:ext>
                </a:extLst>
              </a:tr>
              <a:tr h="17738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>
                          <a:effectLst/>
                        </a:rPr>
                        <a:t>3 / 7 / R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>
                          <a:effectLst/>
                        </a:rPr>
                        <a:t>5 / 1 / -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extLst>
                  <a:ext uri="{0D108BD9-81ED-4DB2-BD59-A6C34878D82A}">
                    <a16:rowId xmlns:a16="http://schemas.microsoft.com/office/drawing/2014/main" xmlns="" val="3795472402"/>
                  </a:ext>
                </a:extLst>
              </a:tr>
              <a:tr h="17738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>
                          <a:effectLst/>
                        </a:rPr>
                        <a:t>3 / 8 / R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>
                          <a:effectLst/>
                        </a:rPr>
                        <a:t>5 / 1 / -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extLst>
                  <a:ext uri="{0D108BD9-81ED-4DB2-BD59-A6C34878D82A}">
                    <a16:rowId xmlns:a16="http://schemas.microsoft.com/office/drawing/2014/main" xmlns="" val="3171055116"/>
                  </a:ext>
                </a:extLst>
              </a:tr>
              <a:tr h="17738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>
                          <a:effectLst/>
                        </a:rPr>
                        <a:t>3 / 9 / R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>
                          <a:effectLst/>
                        </a:rPr>
                        <a:t>5 / 1 / -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extLst>
                  <a:ext uri="{0D108BD9-81ED-4DB2-BD59-A6C34878D82A}">
                    <a16:rowId xmlns:a16="http://schemas.microsoft.com/office/drawing/2014/main" xmlns="" val="1011743943"/>
                  </a:ext>
                </a:extLst>
              </a:tr>
              <a:tr h="17738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>
                          <a:effectLst/>
                        </a:rPr>
                        <a:t>4 / 1 / R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>
                          <a:effectLst/>
                        </a:rPr>
                        <a:t>5 / 1 / R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extLst>
                  <a:ext uri="{0D108BD9-81ED-4DB2-BD59-A6C34878D82A}">
                    <a16:rowId xmlns:a16="http://schemas.microsoft.com/office/drawing/2014/main" xmlns="" val="2896342778"/>
                  </a:ext>
                </a:extLst>
              </a:tr>
              <a:tr h="17738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>
                          <a:effectLst/>
                        </a:rPr>
                        <a:t>4 / 2 / R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>
                          <a:effectLst/>
                        </a:rPr>
                        <a:t>5 / 2 / R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extLst>
                  <a:ext uri="{0D108BD9-81ED-4DB2-BD59-A6C34878D82A}">
                    <a16:rowId xmlns:a16="http://schemas.microsoft.com/office/drawing/2014/main" xmlns="" val="3977264375"/>
                  </a:ext>
                </a:extLst>
              </a:tr>
              <a:tr h="17738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>
                          <a:effectLst/>
                        </a:rPr>
                        <a:t>4 / 3 / R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>
                          <a:effectLst/>
                        </a:rPr>
                        <a:t>5 / 3 / R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extLst>
                  <a:ext uri="{0D108BD9-81ED-4DB2-BD59-A6C34878D82A}">
                    <a16:rowId xmlns:a16="http://schemas.microsoft.com/office/drawing/2014/main" xmlns="" val="3517994751"/>
                  </a:ext>
                </a:extLst>
              </a:tr>
              <a:tr h="17738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>
                          <a:effectLst/>
                        </a:rPr>
                        <a:t>4 / 4 / R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>
                          <a:effectLst/>
                        </a:rPr>
                        <a:t>5 / 4 / R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extLst>
                  <a:ext uri="{0D108BD9-81ED-4DB2-BD59-A6C34878D82A}">
                    <a16:rowId xmlns:a16="http://schemas.microsoft.com/office/drawing/2014/main" xmlns="" val="2769750802"/>
                  </a:ext>
                </a:extLst>
              </a:tr>
              <a:tr h="17738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>
                          <a:effectLst/>
                        </a:rPr>
                        <a:t>4 / 5 / R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>
                          <a:effectLst/>
                        </a:rPr>
                        <a:t>5 / 5 / R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extLst>
                  <a:ext uri="{0D108BD9-81ED-4DB2-BD59-A6C34878D82A}">
                    <a16:rowId xmlns:a16="http://schemas.microsoft.com/office/drawing/2014/main" xmlns="" val="74937001"/>
                  </a:ext>
                </a:extLst>
              </a:tr>
              <a:tr h="235494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 dirty="0">
                          <a:effectLst/>
                        </a:rPr>
                        <a:t>4 / 6 und weitere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 dirty="0">
                          <a:effectLst/>
                        </a:rPr>
                        <a:t>6 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extLst>
                  <a:ext uri="{0D108BD9-81ED-4DB2-BD59-A6C34878D82A}">
                    <a16:rowId xmlns:a16="http://schemas.microsoft.com/office/drawing/2014/main" xmlns="" val="792989946"/>
                  </a:ext>
                </a:extLst>
              </a:tr>
            </a:tbl>
          </a:graphicData>
        </a:graphic>
      </p:graphicFrame>
      <p:pic>
        <p:nvPicPr>
          <p:cNvPr id="5" name="Grafi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140968"/>
            <a:ext cx="2898470" cy="324036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3851920" y="3573016"/>
            <a:ext cx="18002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Woher weiß ich, welcher Stufe ich zugeordnet bin?</a:t>
            </a:r>
          </a:p>
          <a:p>
            <a:endParaRPr lang="de-DE" sz="1400" dirty="0" smtClean="0"/>
          </a:p>
          <a:p>
            <a:r>
              <a:rPr lang="de-DE" sz="1400" dirty="0" smtClean="0"/>
              <a:t>Schauen Sie hier auf Ihre Entgeltabrechnung !</a:t>
            </a:r>
            <a:endParaRPr lang="de-DE" sz="1400" dirty="0"/>
          </a:p>
        </p:txBody>
      </p:sp>
      <p:sp>
        <p:nvSpPr>
          <p:cNvPr id="8" name="Gestreifter Pfeil nach rechts 7"/>
          <p:cNvSpPr/>
          <p:nvPr/>
        </p:nvSpPr>
        <p:spPr>
          <a:xfrm rot="9270344">
            <a:off x="2204881" y="5514293"/>
            <a:ext cx="1728761" cy="335061"/>
          </a:xfrm>
          <a:prstGeom prst="striped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499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148064" y="188640"/>
            <a:ext cx="37075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Personalversammlung</a:t>
            </a:r>
          </a:p>
          <a:p>
            <a:pPr lvl="0" algn="r">
              <a:defRPr/>
            </a:pPr>
            <a:r>
              <a: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24. Oktober 2019</a:t>
            </a:r>
          </a:p>
        </p:txBody>
      </p:sp>
      <p:pic>
        <p:nvPicPr>
          <p:cNvPr id="1027" name="Picture 3" descr="Anfang PR Seit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88640"/>
            <a:ext cx="3962400" cy="714375"/>
          </a:xfrm>
          <a:prstGeom prst="rect">
            <a:avLst/>
          </a:prstGeom>
          <a:noFill/>
        </p:spPr>
      </p:pic>
      <p:cxnSp>
        <p:nvCxnSpPr>
          <p:cNvPr id="10" name="Gerade Verbindung 9"/>
          <p:cNvCxnSpPr/>
          <p:nvPr/>
        </p:nvCxnSpPr>
        <p:spPr>
          <a:xfrm>
            <a:off x="179512" y="1052736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-28195" y="6464702"/>
            <a:ext cx="28151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bg1"/>
                </a:solidFill>
              </a:rPr>
              <a:t>PV 02/2019 – Schulze</a:t>
            </a:r>
          </a:p>
          <a:p>
            <a:r>
              <a:rPr lang="de-DE" sz="1000" dirty="0">
                <a:solidFill>
                  <a:schemeClr val="bg1"/>
                </a:solidFill>
              </a:rPr>
              <a:t>http://www.med.uni-magdeburg.de/fme/prmed/</a:t>
            </a: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xmlns="" id="{F2B7AF44-6C2A-4F64-A78E-0ED942687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5701993"/>
              </p:ext>
            </p:extLst>
          </p:nvPr>
        </p:nvGraphicFramePr>
        <p:xfrm>
          <a:off x="6225587" y="1052736"/>
          <a:ext cx="2630059" cy="57218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26309">
                  <a:extLst>
                    <a:ext uri="{9D8B030D-6E8A-4147-A177-3AD203B41FA5}">
                      <a16:colId xmlns:a16="http://schemas.microsoft.com/office/drawing/2014/main" xmlns="" val="3319004797"/>
                    </a:ext>
                  </a:extLst>
                </a:gridCol>
                <a:gridCol w="1303750">
                  <a:extLst>
                    <a:ext uri="{9D8B030D-6E8A-4147-A177-3AD203B41FA5}">
                      <a16:colId xmlns:a16="http://schemas.microsoft.com/office/drawing/2014/main" xmlns="" val="802673510"/>
                    </a:ext>
                  </a:extLst>
                </a:gridCol>
              </a:tblGrid>
              <a:tr h="10711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 dirty="0">
                          <a:effectLst/>
                        </a:rPr>
                        <a:t>bisherige Stufe / Jahr innerhalb der Stufe / Restzeit (R)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>
                          <a:effectLst/>
                        </a:rPr>
                        <a:t>neue Stufe / Jahr innerhalb der Stufe / Restzeit (R)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extLst>
                  <a:ext uri="{0D108BD9-81ED-4DB2-BD59-A6C34878D82A}">
                    <a16:rowId xmlns:a16="http://schemas.microsoft.com/office/drawing/2014/main" xmlns="" val="3522436543"/>
                  </a:ext>
                </a:extLst>
              </a:tr>
              <a:tr h="17738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>
                          <a:effectLst/>
                        </a:rPr>
                        <a:t>1 / 1 / R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>
                          <a:effectLst/>
                        </a:rPr>
                        <a:t>1 / 1 / R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extLst>
                  <a:ext uri="{0D108BD9-81ED-4DB2-BD59-A6C34878D82A}">
                    <a16:rowId xmlns:a16="http://schemas.microsoft.com/office/drawing/2014/main" xmlns="" val="3421072153"/>
                  </a:ext>
                </a:extLst>
              </a:tr>
              <a:tr h="17738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>
                          <a:effectLst/>
                        </a:rPr>
                        <a:t>2 / 1 / R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>
                          <a:effectLst/>
                        </a:rPr>
                        <a:t>2 / 1 / R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extLst>
                  <a:ext uri="{0D108BD9-81ED-4DB2-BD59-A6C34878D82A}">
                    <a16:rowId xmlns:a16="http://schemas.microsoft.com/office/drawing/2014/main" xmlns="" val="1065925927"/>
                  </a:ext>
                </a:extLst>
              </a:tr>
              <a:tr h="17738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 dirty="0">
                          <a:effectLst/>
                        </a:rPr>
                        <a:t>2 / 2 / R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>
                          <a:effectLst/>
                        </a:rPr>
                        <a:t>2 / 2 / R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extLst>
                  <a:ext uri="{0D108BD9-81ED-4DB2-BD59-A6C34878D82A}">
                    <a16:rowId xmlns:a16="http://schemas.microsoft.com/office/drawing/2014/main" xmlns="" val="954463973"/>
                  </a:ext>
                </a:extLst>
              </a:tr>
              <a:tr h="17738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>
                          <a:effectLst/>
                        </a:rPr>
                        <a:t>2 / 3 / R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>
                          <a:effectLst/>
                        </a:rPr>
                        <a:t>3 / 1 / R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extLst>
                  <a:ext uri="{0D108BD9-81ED-4DB2-BD59-A6C34878D82A}">
                    <a16:rowId xmlns:a16="http://schemas.microsoft.com/office/drawing/2014/main" xmlns="" val="1803675365"/>
                  </a:ext>
                </a:extLst>
              </a:tr>
              <a:tr h="17738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>
                          <a:effectLst/>
                        </a:rPr>
                        <a:t>2 / 4 / R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>
                          <a:effectLst/>
                        </a:rPr>
                        <a:t>3 / 2 / R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extLst>
                  <a:ext uri="{0D108BD9-81ED-4DB2-BD59-A6C34878D82A}">
                    <a16:rowId xmlns:a16="http://schemas.microsoft.com/office/drawing/2014/main" xmlns="" val="918860458"/>
                  </a:ext>
                </a:extLst>
              </a:tr>
              <a:tr h="17738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>
                          <a:effectLst/>
                        </a:rPr>
                        <a:t>2 / 5 / R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 dirty="0">
                          <a:effectLst/>
                        </a:rPr>
                        <a:t>3 / 3 / R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extLst>
                  <a:ext uri="{0D108BD9-81ED-4DB2-BD59-A6C34878D82A}">
                    <a16:rowId xmlns:a16="http://schemas.microsoft.com/office/drawing/2014/main" xmlns="" val="2589239270"/>
                  </a:ext>
                </a:extLst>
              </a:tr>
              <a:tr h="17738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>
                          <a:effectLst/>
                        </a:rPr>
                        <a:t>3 / 1 / R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>
                          <a:effectLst/>
                        </a:rPr>
                        <a:t>4 / 1 / R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extLst>
                  <a:ext uri="{0D108BD9-81ED-4DB2-BD59-A6C34878D82A}">
                    <a16:rowId xmlns:a16="http://schemas.microsoft.com/office/drawing/2014/main" xmlns="" val="3601031171"/>
                  </a:ext>
                </a:extLst>
              </a:tr>
              <a:tr h="17738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>
                          <a:effectLst/>
                        </a:rPr>
                        <a:t>3 / 2 / R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>
                          <a:effectLst/>
                        </a:rPr>
                        <a:t>4 / 2 / R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extLst>
                  <a:ext uri="{0D108BD9-81ED-4DB2-BD59-A6C34878D82A}">
                    <a16:rowId xmlns:a16="http://schemas.microsoft.com/office/drawing/2014/main" xmlns="" val="2200232285"/>
                  </a:ext>
                </a:extLst>
              </a:tr>
              <a:tr h="17738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>
                          <a:effectLst/>
                        </a:rPr>
                        <a:t>3 / 3 / R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>
                          <a:effectLst/>
                        </a:rPr>
                        <a:t>4 / 3 / R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extLst>
                  <a:ext uri="{0D108BD9-81ED-4DB2-BD59-A6C34878D82A}">
                    <a16:rowId xmlns:a16="http://schemas.microsoft.com/office/drawing/2014/main" xmlns="" val="3972592042"/>
                  </a:ext>
                </a:extLst>
              </a:tr>
              <a:tr h="17738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>
                          <a:effectLst/>
                        </a:rPr>
                        <a:t>3 / 4 / R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>
                          <a:effectLst/>
                        </a:rPr>
                        <a:t>4 / 4 / R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extLst>
                  <a:ext uri="{0D108BD9-81ED-4DB2-BD59-A6C34878D82A}">
                    <a16:rowId xmlns:a16="http://schemas.microsoft.com/office/drawing/2014/main" xmlns="" val="3561035149"/>
                  </a:ext>
                </a:extLst>
              </a:tr>
              <a:tr h="17738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>
                          <a:effectLst/>
                        </a:rPr>
                        <a:t>3 / 5 / R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>
                          <a:effectLst/>
                        </a:rPr>
                        <a:t>5 / 1 / -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extLst>
                  <a:ext uri="{0D108BD9-81ED-4DB2-BD59-A6C34878D82A}">
                    <a16:rowId xmlns:a16="http://schemas.microsoft.com/office/drawing/2014/main" xmlns="" val="2293951867"/>
                  </a:ext>
                </a:extLst>
              </a:tr>
              <a:tr h="17738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>
                          <a:effectLst/>
                        </a:rPr>
                        <a:t>3 / 6 / R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>
                          <a:effectLst/>
                        </a:rPr>
                        <a:t>5 / 1 / -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extLst>
                  <a:ext uri="{0D108BD9-81ED-4DB2-BD59-A6C34878D82A}">
                    <a16:rowId xmlns:a16="http://schemas.microsoft.com/office/drawing/2014/main" xmlns="" val="1324196501"/>
                  </a:ext>
                </a:extLst>
              </a:tr>
              <a:tr h="17738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>
                          <a:effectLst/>
                        </a:rPr>
                        <a:t>3 / 7 / R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>
                          <a:effectLst/>
                        </a:rPr>
                        <a:t>5 / 1 / -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extLst>
                  <a:ext uri="{0D108BD9-81ED-4DB2-BD59-A6C34878D82A}">
                    <a16:rowId xmlns:a16="http://schemas.microsoft.com/office/drawing/2014/main" xmlns="" val="3795472402"/>
                  </a:ext>
                </a:extLst>
              </a:tr>
              <a:tr h="17738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>
                          <a:effectLst/>
                        </a:rPr>
                        <a:t>3 / 8 / R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>
                          <a:effectLst/>
                        </a:rPr>
                        <a:t>5 / 1 / -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extLst>
                  <a:ext uri="{0D108BD9-81ED-4DB2-BD59-A6C34878D82A}">
                    <a16:rowId xmlns:a16="http://schemas.microsoft.com/office/drawing/2014/main" xmlns="" val="3171055116"/>
                  </a:ext>
                </a:extLst>
              </a:tr>
              <a:tr h="17738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>
                          <a:effectLst/>
                        </a:rPr>
                        <a:t>3 / 9 / R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>
                          <a:effectLst/>
                        </a:rPr>
                        <a:t>5 / 1 / -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extLst>
                  <a:ext uri="{0D108BD9-81ED-4DB2-BD59-A6C34878D82A}">
                    <a16:rowId xmlns:a16="http://schemas.microsoft.com/office/drawing/2014/main" xmlns="" val="1011743943"/>
                  </a:ext>
                </a:extLst>
              </a:tr>
              <a:tr h="17738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>
                          <a:effectLst/>
                        </a:rPr>
                        <a:t>4 / 1 / R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>
                          <a:effectLst/>
                        </a:rPr>
                        <a:t>5 / 1 / R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extLst>
                  <a:ext uri="{0D108BD9-81ED-4DB2-BD59-A6C34878D82A}">
                    <a16:rowId xmlns:a16="http://schemas.microsoft.com/office/drawing/2014/main" xmlns="" val="2896342778"/>
                  </a:ext>
                </a:extLst>
              </a:tr>
              <a:tr h="17738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>
                          <a:effectLst/>
                        </a:rPr>
                        <a:t>4 / 2 / R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>
                          <a:effectLst/>
                        </a:rPr>
                        <a:t>5 / 2 / R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extLst>
                  <a:ext uri="{0D108BD9-81ED-4DB2-BD59-A6C34878D82A}">
                    <a16:rowId xmlns:a16="http://schemas.microsoft.com/office/drawing/2014/main" xmlns="" val="3977264375"/>
                  </a:ext>
                </a:extLst>
              </a:tr>
              <a:tr h="17738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>
                          <a:effectLst/>
                        </a:rPr>
                        <a:t>4 / 3 / R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>
                          <a:effectLst/>
                        </a:rPr>
                        <a:t>5 / 3 / R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extLst>
                  <a:ext uri="{0D108BD9-81ED-4DB2-BD59-A6C34878D82A}">
                    <a16:rowId xmlns:a16="http://schemas.microsoft.com/office/drawing/2014/main" xmlns="" val="3517994751"/>
                  </a:ext>
                </a:extLst>
              </a:tr>
              <a:tr h="17738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>
                          <a:effectLst/>
                        </a:rPr>
                        <a:t>4 / 4 / R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>
                          <a:effectLst/>
                        </a:rPr>
                        <a:t>5 / 4 / R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extLst>
                  <a:ext uri="{0D108BD9-81ED-4DB2-BD59-A6C34878D82A}">
                    <a16:rowId xmlns:a16="http://schemas.microsoft.com/office/drawing/2014/main" xmlns="" val="2769750802"/>
                  </a:ext>
                </a:extLst>
              </a:tr>
              <a:tr h="17738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>
                          <a:effectLst/>
                        </a:rPr>
                        <a:t>4 / 5 / R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>
                          <a:effectLst/>
                        </a:rPr>
                        <a:t>5 / 5 / R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extLst>
                  <a:ext uri="{0D108BD9-81ED-4DB2-BD59-A6C34878D82A}">
                    <a16:rowId xmlns:a16="http://schemas.microsoft.com/office/drawing/2014/main" xmlns="" val="74937001"/>
                  </a:ext>
                </a:extLst>
              </a:tr>
              <a:tr h="235494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 dirty="0">
                          <a:effectLst/>
                        </a:rPr>
                        <a:t>4 / 6 und weitere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 dirty="0">
                          <a:effectLst/>
                        </a:rPr>
                        <a:t>6 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extLst>
                  <a:ext uri="{0D108BD9-81ED-4DB2-BD59-A6C34878D82A}">
                    <a16:rowId xmlns:a16="http://schemas.microsoft.com/office/drawing/2014/main" xmlns="" val="792989946"/>
                  </a:ext>
                </a:extLst>
              </a:tr>
            </a:tbl>
          </a:graphicData>
        </a:graphic>
      </p:graphicFrame>
      <p:pic>
        <p:nvPicPr>
          <p:cNvPr id="2" name="Grafi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052736"/>
            <a:ext cx="4972294" cy="541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06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148064" y="188640"/>
            <a:ext cx="37075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Personalversammlung</a:t>
            </a:r>
          </a:p>
          <a:p>
            <a:pPr lvl="0" algn="r">
              <a:defRPr/>
            </a:pPr>
            <a:r>
              <a: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24. Oktober 2019</a:t>
            </a:r>
          </a:p>
        </p:txBody>
      </p:sp>
      <p:pic>
        <p:nvPicPr>
          <p:cNvPr id="1027" name="Picture 3" descr="Anfang PR Seit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88640"/>
            <a:ext cx="3962400" cy="714375"/>
          </a:xfrm>
          <a:prstGeom prst="rect">
            <a:avLst/>
          </a:prstGeom>
          <a:noFill/>
        </p:spPr>
      </p:pic>
      <p:cxnSp>
        <p:nvCxnSpPr>
          <p:cNvPr id="10" name="Gerade Verbindung 9"/>
          <p:cNvCxnSpPr/>
          <p:nvPr/>
        </p:nvCxnSpPr>
        <p:spPr>
          <a:xfrm>
            <a:off x="179512" y="1052736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-28195" y="6464702"/>
            <a:ext cx="28151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bg1"/>
                </a:solidFill>
              </a:rPr>
              <a:t>PV 02/2019 – Schulze</a:t>
            </a:r>
          </a:p>
          <a:p>
            <a:r>
              <a:rPr lang="de-DE" sz="1000" dirty="0">
                <a:solidFill>
                  <a:schemeClr val="bg1"/>
                </a:solidFill>
              </a:rPr>
              <a:t>http://www.med.uni-magdeburg.de/fme/prmed/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539552" y="1087105"/>
            <a:ext cx="806489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5350" indent="-895350"/>
            <a:r>
              <a:rPr lang="de-DE" b="1" u="sng" dirty="0"/>
              <a:t>Änderungen in der Entgeltordnung (Anlage A zum ETV-UK MD)</a:t>
            </a:r>
            <a:r>
              <a:rPr lang="de-DE" dirty="0"/>
              <a:t> </a:t>
            </a:r>
          </a:p>
          <a:p>
            <a:pPr marL="895350" indent="-895350"/>
            <a:r>
              <a:rPr lang="de-DE" dirty="0"/>
              <a:t>mit Überleitungsregelungen aus TVÜ-UK MD</a:t>
            </a:r>
          </a:p>
          <a:p>
            <a:pPr marL="895350" indent="-895350">
              <a:lnSpc>
                <a:spcPct val="150000"/>
              </a:lnSpc>
            </a:pPr>
            <a:r>
              <a:rPr lang="de-DE" b="1" dirty="0"/>
              <a:t>zum 01.01.2019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271463" algn="l"/>
              </a:tabLst>
            </a:pPr>
            <a:r>
              <a:rPr lang="de-DE" dirty="0" smtClean="0"/>
              <a:t>Neustrukturierung </a:t>
            </a:r>
            <a:r>
              <a:rPr lang="de-DE" dirty="0"/>
              <a:t>Entgeltordnung Pflegedienst</a:t>
            </a:r>
          </a:p>
          <a:p>
            <a:pPr marL="271463">
              <a:tabLst>
                <a:tab pos="271463" algn="l"/>
              </a:tabLst>
            </a:pPr>
            <a:r>
              <a:rPr lang="de-DE" sz="1600" dirty="0"/>
              <a:t>(Anlage A Teil IV)</a:t>
            </a:r>
          </a:p>
          <a:p>
            <a:pPr marL="557213" lvl="1" indent="-285750">
              <a:buFont typeface="Wingdings" panose="05000000000000000000" pitchFamily="2" charset="2"/>
              <a:buChar char="Ø"/>
              <a:tabLst>
                <a:tab pos="271463" algn="l"/>
              </a:tabLst>
            </a:pPr>
            <a:r>
              <a:rPr lang="de-DE" dirty="0"/>
              <a:t>Beschäftigte in der Pflege </a:t>
            </a:r>
          </a:p>
          <a:p>
            <a:pPr marL="541338" lvl="1"/>
            <a:r>
              <a:rPr lang="de-DE" dirty="0"/>
              <a:t>(incl. OTA, ATA, Hebammen, Notfallsanitäter, Hygienefachkräfte)</a:t>
            </a:r>
          </a:p>
          <a:p>
            <a:pPr marL="557213" lvl="1" indent="-285750">
              <a:buFont typeface="Wingdings" panose="05000000000000000000" pitchFamily="2" charset="2"/>
              <a:buChar char="Ø"/>
              <a:tabLst>
                <a:tab pos="271463" algn="l"/>
              </a:tabLst>
            </a:pPr>
            <a:r>
              <a:rPr lang="de-DE" dirty="0"/>
              <a:t>Leitende Beschäftigte in der Pflege</a:t>
            </a:r>
          </a:p>
          <a:p>
            <a:pPr marL="557213" lvl="1" indent="-285750">
              <a:buFont typeface="Wingdings" panose="05000000000000000000" pitchFamily="2" charset="2"/>
              <a:buChar char="Ø"/>
              <a:tabLst>
                <a:tab pos="271463" algn="l"/>
              </a:tabLst>
            </a:pPr>
            <a:r>
              <a:rPr lang="de-DE" dirty="0"/>
              <a:t>Beschäftigte im zentralen Sterilisationsdienst</a:t>
            </a:r>
          </a:p>
          <a:p>
            <a:pPr marL="100013" indent="-28575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271463" algn="l"/>
              </a:tabLst>
            </a:pPr>
            <a:r>
              <a:rPr lang="de-DE" dirty="0" smtClean="0"/>
              <a:t>Beschäftigte in </a:t>
            </a:r>
            <a:r>
              <a:rPr lang="de-DE" dirty="0"/>
              <a:t>der </a:t>
            </a:r>
            <a:r>
              <a:rPr lang="de-DE" dirty="0" smtClean="0"/>
              <a:t>Pflege (</a:t>
            </a:r>
            <a:r>
              <a:rPr lang="de-DE" dirty="0"/>
              <a:t>KR 5 – KR 9 und E 9b – E 12</a:t>
            </a:r>
            <a:r>
              <a:rPr lang="de-DE" dirty="0" smtClean="0"/>
              <a:t>)</a:t>
            </a:r>
          </a:p>
          <a:p>
            <a:pPr marL="557213" lvl="1" indent="-285750"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271463" algn="l"/>
              </a:tabLst>
            </a:pPr>
            <a:r>
              <a:rPr lang="de-DE" dirty="0" smtClean="0"/>
              <a:t>KR 5 - Pflegehelfer</a:t>
            </a:r>
          </a:p>
          <a:p>
            <a:pPr marL="557213" lvl="1" indent="-285750">
              <a:buFont typeface="Wingdings" panose="05000000000000000000" pitchFamily="2" charset="2"/>
              <a:buChar char="Ø"/>
              <a:tabLst>
                <a:tab pos="271463" algn="l"/>
              </a:tabLst>
            </a:pPr>
            <a:r>
              <a:rPr lang="de-DE" dirty="0" smtClean="0"/>
              <a:t>KR 6 - Krankenpflegehelfer (einjährige Ausbildung)</a:t>
            </a:r>
          </a:p>
          <a:p>
            <a:pPr marL="557213" lvl="1" indent="-285750">
              <a:buFont typeface="Wingdings" panose="05000000000000000000" pitchFamily="2" charset="2"/>
              <a:buChar char="Ø"/>
              <a:tabLst>
                <a:tab pos="271463" algn="l"/>
              </a:tabLst>
            </a:pPr>
            <a:r>
              <a:rPr lang="de-DE" dirty="0" smtClean="0"/>
              <a:t>KR 7 - Krankenpfleger (dreijährige Ausbildung)</a:t>
            </a:r>
          </a:p>
          <a:p>
            <a:pPr marL="541338" lvl="1" indent="-269875">
              <a:buFont typeface="Wingdings" panose="05000000000000000000" pitchFamily="2" charset="2"/>
              <a:buChar char="Ø"/>
              <a:tabLst>
                <a:tab pos="271463" algn="l"/>
                <a:tab pos="2870200" algn="l"/>
              </a:tabLst>
            </a:pPr>
            <a:r>
              <a:rPr lang="de-DE" dirty="0" smtClean="0"/>
              <a:t>KR 8 - Krankenpfleger </a:t>
            </a:r>
            <a:r>
              <a:rPr lang="de-DE" sz="1400" dirty="0" smtClean="0"/>
              <a:t>„deren </a:t>
            </a:r>
            <a:r>
              <a:rPr lang="de-DE" sz="1400" dirty="0"/>
              <a:t>Tätigkeit sich aufgrund besonderer </a:t>
            </a:r>
            <a:r>
              <a:rPr lang="de-DE" sz="1400" dirty="0" smtClean="0"/>
              <a:t>Schwierigkeit 	erheblich </a:t>
            </a:r>
            <a:r>
              <a:rPr lang="de-DE" sz="1400" dirty="0"/>
              <a:t>aus der </a:t>
            </a:r>
            <a:r>
              <a:rPr lang="de-DE" sz="1400" dirty="0" smtClean="0"/>
              <a:t>Entgeltgruppe KR </a:t>
            </a:r>
            <a:r>
              <a:rPr lang="de-DE" sz="1400" dirty="0"/>
              <a:t>7 Fallgruppe 1 </a:t>
            </a:r>
            <a:r>
              <a:rPr lang="de-DE" sz="1400" dirty="0" smtClean="0"/>
              <a:t>heraushebt“ </a:t>
            </a:r>
          </a:p>
          <a:p>
            <a:pPr marL="557213" lvl="1" indent="-285750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271463" algn="l"/>
              </a:tabLst>
            </a:pPr>
            <a:r>
              <a:rPr lang="de-DE" dirty="0" smtClean="0"/>
              <a:t>KR 9 - Krankenpfleger mit Fachweiterbildung</a:t>
            </a:r>
          </a:p>
          <a:p>
            <a:pPr marL="557213" lvl="1" indent="-285750">
              <a:buFont typeface="Wingdings" panose="05000000000000000000" pitchFamily="2" charset="2"/>
              <a:buChar char="Ø"/>
              <a:tabLst>
                <a:tab pos="271463" algn="l"/>
                <a:tab pos="1973263" algn="l"/>
              </a:tabLst>
            </a:pPr>
            <a:r>
              <a:rPr lang="de-DE" dirty="0" smtClean="0"/>
              <a:t>E 9b – E 12 -	Beschäftigte mit abgeschlossener Hochschulbildung in 	der Pflege (Zuordnung abgestuft nach Verantwortung)</a:t>
            </a:r>
          </a:p>
        </p:txBody>
      </p:sp>
    </p:spTree>
    <p:extLst>
      <p:ext uri="{BB962C8B-B14F-4D97-AF65-F5344CB8AC3E}">
        <p14:creationId xmlns:p14="http://schemas.microsoft.com/office/powerpoint/2010/main" val="252413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148064" y="188640"/>
            <a:ext cx="37075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Personalversammlung</a:t>
            </a:r>
          </a:p>
          <a:p>
            <a:pPr lvl="0" algn="r">
              <a:defRPr/>
            </a:pPr>
            <a:r>
              <a: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24. Oktober 2019</a:t>
            </a:r>
          </a:p>
        </p:txBody>
      </p:sp>
      <p:pic>
        <p:nvPicPr>
          <p:cNvPr id="1027" name="Picture 3" descr="Anfang PR Seit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88640"/>
            <a:ext cx="3962400" cy="714375"/>
          </a:xfrm>
          <a:prstGeom prst="rect">
            <a:avLst/>
          </a:prstGeom>
          <a:noFill/>
        </p:spPr>
      </p:pic>
      <p:cxnSp>
        <p:nvCxnSpPr>
          <p:cNvPr id="10" name="Gerade Verbindung 9"/>
          <p:cNvCxnSpPr/>
          <p:nvPr/>
        </p:nvCxnSpPr>
        <p:spPr>
          <a:xfrm>
            <a:off x="179512" y="1052736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-28195" y="6464702"/>
            <a:ext cx="28151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bg1"/>
                </a:solidFill>
              </a:rPr>
              <a:t>PV 02/2019 – Schulze</a:t>
            </a:r>
          </a:p>
          <a:p>
            <a:r>
              <a:rPr lang="de-DE" sz="1000" dirty="0">
                <a:solidFill>
                  <a:schemeClr val="bg1"/>
                </a:solidFill>
              </a:rPr>
              <a:t>http://www.med.uni-magdeburg.de/fme/prmed/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567019" y="1052736"/>
            <a:ext cx="8064896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5350" indent="-895350"/>
            <a:r>
              <a:rPr lang="de-DE" b="1" u="sng" dirty="0"/>
              <a:t>Änderungen in der Entgeltordnung (Anlage A zum ETV-UK MD)</a:t>
            </a:r>
            <a:r>
              <a:rPr lang="de-DE" dirty="0"/>
              <a:t> </a:t>
            </a:r>
          </a:p>
          <a:p>
            <a:pPr marL="895350" indent="-895350"/>
            <a:r>
              <a:rPr lang="de-DE" dirty="0"/>
              <a:t>mit Überleitungsregelungen aus TVÜ-UK MD</a:t>
            </a:r>
          </a:p>
          <a:p>
            <a:pPr marL="895350" indent="-895350">
              <a:lnSpc>
                <a:spcPct val="150000"/>
              </a:lnSpc>
            </a:pPr>
            <a:r>
              <a:rPr lang="de-DE" b="1" dirty="0"/>
              <a:t>zum 01.01.2019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271463" algn="l"/>
              </a:tabLst>
            </a:pPr>
            <a:r>
              <a:rPr lang="de-DE" dirty="0" smtClean="0"/>
              <a:t>Neustrukturierung Entgeltordnung Pflegedienst</a:t>
            </a:r>
          </a:p>
          <a:p>
            <a:pPr marL="271463">
              <a:spcAft>
                <a:spcPts val="600"/>
              </a:spcAft>
              <a:tabLst>
                <a:tab pos="271463" algn="l"/>
              </a:tabLst>
            </a:pPr>
            <a:r>
              <a:rPr lang="de-DE" sz="1600" dirty="0" smtClean="0"/>
              <a:t>(Anlage A Teil IV)</a:t>
            </a:r>
            <a:endParaRPr lang="de-DE" dirty="0" smtClean="0"/>
          </a:p>
          <a:p>
            <a:pPr marL="541338" lvl="1" indent="-269875">
              <a:buFont typeface="Wingdings" panose="05000000000000000000" pitchFamily="2" charset="2"/>
              <a:buChar char="Ø"/>
              <a:tabLst>
                <a:tab pos="271463" algn="l"/>
                <a:tab pos="2870200" algn="l"/>
              </a:tabLst>
            </a:pPr>
            <a:r>
              <a:rPr lang="de-DE" dirty="0" smtClean="0"/>
              <a:t>KR 8 - Krankenpfleger </a:t>
            </a:r>
            <a:r>
              <a:rPr lang="de-DE" sz="1600" dirty="0" smtClean="0"/>
              <a:t>„deren </a:t>
            </a:r>
            <a:r>
              <a:rPr lang="de-DE" sz="1600" dirty="0"/>
              <a:t>Tätigkeit sich aufgrund besonderer </a:t>
            </a:r>
            <a:r>
              <a:rPr lang="de-DE" sz="1600" dirty="0" smtClean="0"/>
              <a:t>		Schwierigkeit </a:t>
            </a:r>
            <a:r>
              <a:rPr lang="de-DE" sz="1600" dirty="0"/>
              <a:t>erheblich aus der Entgeltgruppe </a:t>
            </a:r>
            <a:r>
              <a:rPr lang="de-DE" sz="1600" dirty="0" smtClean="0"/>
              <a:t>		KR </a:t>
            </a:r>
            <a:r>
              <a:rPr lang="de-DE" sz="1600" dirty="0"/>
              <a:t>7 Fallgruppe 1 </a:t>
            </a:r>
            <a:r>
              <a:rPr lang="de-DE" sz="1600" dirty="0" smtClean="0"/>
              <a:t>heraushebt“ *</a:t>
            </a:r>
          </a:p>
          <a:p>
            <a:pPr marL="271463" lvl="1">
              <a:lnSpc>
                <a:spcPct val="150000"/>
              </a:lnSpc>
              <a:spcAft>
                <a:spcPts val="1200"/>
              </a:spcAft>
              <a:tabLst>
                <a:tab pos="271463" algn="l"/>
              </a:tabLst>
            </a:pPr>
            <a:r>
              <a:rPr lang="de-DE" sz="1400" dirty="0" smtClean="0"/>
              <a:t>Protokollerklärung Nr. 4 und 5:</a:t>
            </a:r>
          </a:p>
          <a:p>
            <a:pPr marL="271463" lvl="1">
              <a:spcAft>
                <a:spcPts val="1200"/>
              </a:spcAft>
              <a:tabLst>
                <a:tab pos="271463" algn="l"/>
              </a:tabLst>
            </a:pPr>
            <a:r>
              <a:rPr lang="de-DE" sz="1400" dirty="0" smtClean="0"/>
              <a:t>„</a:t>
            </a:r>
            <a:r>
              <a:rPr lang="de-DE" sz="1400" b="1" dirty="0" smtClean="0"/>
              <a:t>Tätigkeiten </a:t>
            </a:r>
            <a:r>
              <a:rPr lang="de-DE" sz="1400" b="1" dirty="0"/>
              <a:t>in Spezialbereichen</a:t>
            </a:r>
            <a:r>
              <a:rPr lang="de-DE" sz="1400" dirty="0"/>
              <a:t>, in denen eine </a:t>
            </a:r>
            <a:r>
              <a:rPr lang="de-DE" sz="1400" b="1" dirty="0"/>
              <a:t>Fachweiterbildung nach den DKG-Empfehlungen</a:t>
            </a:r>
            <a:r>
              <a:rPr lang="de-DE" sz="1400" dirty="0"/>
              <a:t> zur Weiterbildung von Gesundheits- und (Kinder-) </a:t>
            </a:r>
            <a:r>
              <a:rPr lang="de-DE" sz="1400" dirty="0" smtClean="0"/>
              <a:t>Krankenpflegekräften </a:t>
            </a:r>
            <a:r>
              <a:rPr lang="de-DE" sz="1400" dirty="0"/>
              <a:t>vorgesehen ist, </a:t>
            </a:r>
            <a:r>
              <a:rPr lang="de-DE" sz="1400" dirty="0" smtClean="0"/>
              <a:t>…“</a:t>
            </a:r>
          </a:p>
          <a:p>
            <a:pPr marL="271463" lvl="1">
              <a:spcAft>
                <a:spcPts val="1200"/>
              </a:spcAft>
              <a:tabLst>
                <a:tab pos="271463" algn="l"/>
              </a:tabLst>
            </a:pPr>
            <a:r>
              <a:rPr lang="de-DE" sz="1600" dirty="0" smtClean="0"/>
              <a:t>(Endoskopie, Intensiv- und Anästhesiepflege, Nephrologie, Onkologie, Operationsdienst, Psychiatrie, Psychosomatik und Psychotherapie)</a:t>
            </a:r>
          </a:p>
          <a:p>
            <a:pPr marL="271463" lvl="1">
              <a:spcAft>
                <a:spcPts val="1200"/>
              </a:spcAft>
              <a:tabLst>
                <a:tab pos="271463" algn="l"/>
              </a:tabLst>
            </a:pPr>
            <a:r>
              <a:rPr lang="de-DE" sz="1400" dirty="0"/>
              <a:t>o</a:t>
            </a:r>
            <a:r>
              <a:rPr lang="de-DE" sz="1400" dirty="0" smtClean="0"/>
              <a:t>der folgende besondere Aufgaben in der Pflege:</a:t>
            </a:r>
          </a:p>
          <a:p>
            <a:pPr marL="271463" lvl="1">
              <a:spcAft>
                <a:spcPts val="0"/>
              </a:spcAft>
              <a:tabLst>
                <a:tab pos="271463" algn="l"/>
              </a:tabLst>
            </a:pPr>
            <a:r>
              <a:rPr lang="de-DE" sz="1600" dirty="0" smtClean="0"/>
              <a:t>Wundmanagerin, Gefäßassistentin, </a:t>
            </a:r>
            <a:r>
              <a:rPr lang="de-DE" sz="1600" dirty="0" err="1" smtClean="0"/>
              <a:t>Breast</a:t>
            </a:r>
            <a:r>
              <a:rPr lang="de-DE" sz="1600" dirty="0" smtClean="0"/>
              <a:t> Nurse/</a:t>
            </a:r>
            <a:r>
              <a:rPr lang="de-DE" sz="1600" dirty="0" err="1" smtClean="0"/>
              <a:t>Lactation</a:t>
            </a:r>
            <a:r>
              <a:rPr lang="de-DE" sz="1600" dirty="0" smtClean="0"/>
              <a:t>, </a:t>
            </a:r>
          </a:p>
          <a:p>
            <a:pPr marL="271463" lvl="1">
              <a:spcAft>
                <a:spcPts val="0"/>
              </a:spcAft>
              <a:tabLst>
                <a:tab pos="271463" algn="l"/>
              </a:tabLst>
            </a:pPr>
            <a:r>
              <a:rPr lang="de-DE" sz="1600" dirty="0" smtClean="0"/>
              <a:t>	Assistenz </a:t>
            </a:r>
            <a:r>
              <a:rPr lang="de-DE" sz="1600" dirty="0"/>
              <a:t>bei </a:t>
            </a:r>
            <a:r>
              <a:rPr lang="de-DE" sz="1600" dirty="0" err="1"/>
              <a:t>Herzkatheterisierungen</a:t>
            </a:r>
            <a:r>
              <a:rPr lang="de-DE" sz="1600" dirty="0"/>
              <a:t>, Dilatationen oder Angiografien</a:t>
            </a:r>
            <a:r>
              <a:rPr lang="de-DE" sz="1600" dirty="0" smtClean="0"/>
              <a:t>,</a:t>
            </a:r>
            <a:r>
              <a:rPr lang="de-DE" sz="1600" dirty="0"/>
              <a:t> </a:t>
            </a:r>
            <a:r>
              <a:rPr lang="de-DE" sz="1600" dirty="0" smtClean="0"/>
              <a:t>				Palliativpflege, </a:t>
            </a:r>
            <a:r>
              <a:rPr lang="de-DE" sz="1600" dirty="0" err="1" smtClean="0"/>
              <a:t>Painnurse</a:t>
            </a:r>
            <a:r>
              <a:rPr lang="de-DE" sz="1600" dirty="0"/>
              <a:t>, </a:t>
            </a:r>
            <a:endParaRPr lang="de-DE" sz="1600" dirty="0" smtClean="0"/>
          </a:p>
          <a:p>
            <a:pPr marL="271463" lvl="1">
              <a:spcAft>
                <a:spcPts val="0"/>
              </a:spcAft>
              <a:tabLst>
                <a:tab pos="271463" algn="l"/>
              </a:tabLst>
            </a:pPr>
            <a:r>
              <a:rPr lang="de-DE" sz="1600" dirty="0"/>
              <a:t>	</a:t>
            </a:r>
            <a:r>
              <a:rPr lang="de-DE" sz="1600" dirty="0" smtClean="0"/>
              <a:t>			Tätigkeit </a:t>
            </a:r>
            <a:r>
              <a:rPr lang="de-DE" sz="1600" dirty="0"/>
              <a:t>im Case- oder </a:t>
            </a:r>
            <a:r>
              <a:rPr lang="de-DE" sz="1600" dirty="0" err="1"/>
              <a:t>Caremanagement</a:t>
            </a:r>
            <a:endParaRPr lang="de-DE" sz="1600" dirty="0"/>
          </a:p>
          <a:p>
            <a:pPr marL="271463" lvl="1">
              <a:spcAft>
                <a:spcPts val="1200"/>
              </a:spcAft>
              <a:tabLst>
                <a:tab pos="271463" algn="l"/>
              </a:tabLst>
            </a:pP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79813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148064" y="188640"/>
            <a:ext cx="37075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Personalversammlung</a:t>
            </a:r>
          </a:p>
          <a:p>
            <a:pPr lvl="0" algn="r">
              <a:defRPr/>
            </a:pPr>
            <a:r>
              <a: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24. Oktober 2019</a:t>
            </a:r>
          </a:p>
        </p:txBody>
      </p:sp>
      <p:pic>
        <p:nvPicPr>
          <p:cNvPr id="1027" name="Picture 3" descr="Anfang PR Seit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88640"/>
            <a:ext cx="3962400" cy="714375"/>
          </a:xfrm>
          <a:prstGeom prst="rect">
            <a:avLst/>
          </a:prstGeom>
          <a:noFill/>
        </p:spPr>
      </p:pic>
      <p:cxnSp>
        <p:nvCxnSpPr>
          <p:cNvPr id="10" name="Gerade Verbindung 9"/>
          <p:cNvCxnSpPr/>
          <p:nvPr/>
        </p:nvCxnSpPr>
        <p:spPr>
          <a:xfrm>
            <a:off x="179512" y="1052736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-28195" y="6464702"/>
            <a:ext cx="28151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bg1"/>
                </a:solidFill>
              </a:rPr>
              <a:t>PV 02/2019 – Schulze</a:t>
            </a:r>
          </a:p>
          <a:p>
            <a:r>
              <a:rPr lang="de-DE" sz="1000" dirty="0">
                <a:solidFill>
                  <a:schemeClr val="bg1"/>
                </a:solidFill>
              </a:rPr>
              <a:t>http://www.med.uni-magdeburg.de/fme/prmed/</a:t>
            </a:r>
          </a:p>
        </p:txBody>
      </p:sp>
      <p:pic>
        <p:nvPicPr>
          <p:cNvPr id="3074" name="Picture 2" descr="P:\Büro\Personalversammlung\Bilder Vollversammlung\Bilder, Animationen für Präsentationen\verdi-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01" y="4002750"/>
            <a:ext cx="2534773" cy="101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611560" y="1628800"/>
            <a:ext cx="777686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95350" algn="l"/>
              </a:tabLst>
            </a:pPr>
            <a:r>
              <a:rPr lang="de-DE" b="1" dirty="0"/>
              <a:t>TOP 1: 	</a:t>
            </a:r>
            <a:r>
              <a:rPr lang="de-DE" b="1" u="sng" dirty="0"/>
              <a:t>Änderungen im Tarifvertrag</a:t>
            </a:r>
          </a:p>
          <a:p>
            <a:pPr marL="895350" lvl="5">
              <a:lnSpc>
                <a:spcPct val="150000"/>
              </a:lnSpc>
              <a:tabLst>
                <a:tab pos="895350" algn="l"/>
              </a:tabLst>
            </a:pPr>
            <a:r>
              <a:rPr lang="de-DE" sz="1600" dirty="0"/>
              <a:t>Markus Schulze, Vorsitzender des Personalrates</a:t>
            </a:r>
          </a:p>
          <a:p>
            <a:pPr marL="895350" lvl="5">
              <a:tabLst>
                <a:tab pos="895350" algn="l"/>
              </a:tabLst>
            </a:pPr>
            <a:r>
              <a:rPr lang="de-DE" sz="1600" dirty="0"/>
              <a:t>Ass. jur. Jan Hauke, Geschäftsbereichsleiter Personal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708920"/>
            <a:ext cx="5032201" cy="359186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57" y="3231181"/>
            <a:ext cx="3929809" cy="590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557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148064" y="188640"/>
            <a:ext cx="37075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Personalversammlung</a:t>
            </a:r>
          </a:p>
          <a:p>
            <a:pPr lvl="0" algn="r">
              <a:defRPr/>
            </a:pPr>
            <a:r>
              <a: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24. Oktober 2019</a:t>
            </a:r>
          </a:p>
        </p:txBody>
      </p:sp>
      <p:pic>
        <p:nvPicPr>
          <p:cNvPr id="1027" name="Picture 3" descr="Anfang PR Seit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88640"/>
            <a:ext cx="3962400" cy="714375"/>
          </a:xfrm>
          <a:prstGeom prst="rect">
            <a:avLst/>
          </a:prstGeom>
          <a:noFill/>
        </p:spPr>
      </p:pic>
      <p:cxnSp>
        <p:nvCxnSpPr>
          <p:cNvPr id="10" name="Gerade Verbindung 9"/>
          <p:cNvCxnSpPr/>
          <p:nvPr/>
        </p:nvCxnSpPr>
        <p:spPr>
          <a:xfrm>
            <a:off x="179512" y="1052736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-28195" y="6464702"/>
            <a:ext cx="28151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bg1"/>
                </a:solidFill>
              </a:rPr>
              <a:t>PV 02/2019 – Schulze</a:t>
            </a:r>
          </a:p>
          <a:p>
            <a:r>
              <a:rPr lang="de-DE" sz="1000" dirty="0">
                <a:solidFill>
                  <a:schemeClr val="bg1"/>
                </a:solidFill>
              </a:rPr>
              <a:t>http://www.med.uni-magdeburg.de/fme/prmed/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539552" y="1202458"/>
            <a:ext cx="5256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5350" indent="-895350"/>
            <a:r>
              <a:rPr lang="de-DE" b="1" u="sng" dirty="0"/>
              <a:t>Zuordnungstabelle </a:t>
            </a:r>
            <a:r>
              <a:rPr lang="de-DE" b="1" u="sng" dirty="0" smtClean="0"/>
              <a:t>Überleitung Pflegekräfte </a:t>
            </a:r>
            <a:endParaRPr lang="de-DE" b="1" u="sng" dirty="0"/>
          </a:p>
          <a:p>
            <a:pPr marL="895350" indent="-895350"/>
            <a:r>
              <a:rPr lang="de-DE" b="1" u="sng" dirty="0"/>
              <a:t>nach § </a:t>
            </a:r>
            <a:r>
              <a:rPr lang="de-DE" b="1" u="sng" dirty="0" smtClean="0"/>
              <a:t>18d </a:t>
            </a:r>
            <a:r>
              <a:rPr lang="de-DE" b="1" u="sng" dirty="0"/>
              <a:t>TVÜ-UK MD</a:t>
            </a:r>
          </a:p>
          <a:p>
            <a:pPr marL="895350" indent="-895350">
              <a:lnSpc>
                <a:spcPct val="150000"/>
              </a:lnSpc>
            </a:pPr>
            <a:r>
              <a:rPr lang="de-DE" sz="1600" b="1" dirty="0" smtClean="0"/>
              <a:t>Zuordnung zum 01. Januar 2019</a:t>
            </a:r>
            <a:endParaRPr lang="de-DE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3612254"/>
              </p:ext>
            </p:extLst>
          </p:nvPr>
        </p:nvGraphicFramePr>
        <p:xfrm>
          <a:off x="1691680" y="2348881"/>
          <a:ext cx="5544616" cy="32403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66990"/>
                <a:gridCol w="2777626"/>
              </a:tblGrid>
              <a:tr h="249258">
                <a:tc>
                  <a:txBody>
                    <a:bodyPr/>
                    <a:lstStyle/>
                    <a:p>
                      <a:pPr marL="450215" indent="-223520"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  <a:tab pos="540385" algn="l"/>
                        </a:tabLst>
                      </a:pPr>
                      <a:r>
                        <a:rPr lang="de-DE" sz="1200" dirty="0">
                          <a:effectLst/>
                        </a:rPr>
                        <a:t>bisherige KR-Entgeltgruppe</a:t>
                      </a:r>
                      <a:endParaRPr lang="de-DE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0215" indent="-223520"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  <a:tab pos="540385" algn="l"/>
                        </a:tabLst>
                      </a:pPr>
                      <a:r>
                        <a:rPr lang="de-DE" sz="1200">
                          <a:effectLst/>
                        </a:rPr>
                        <a:t>neue KR-Entgeltgruppe</a:t>
                      </a:r>
                      <a:endParaRPr lang="de-DE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9258">
                <a:tc>
                  <a:txBody>
                    <a:bodyPr/>
                    <a:lstStyle/>
                    <a:p>
                      <a:pPr marL="450215" indent="-223520"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  <a:tab pos="540385" algn="l"/>
                        </a:tabLst>
                      </a:pPr>
                      <a:r>
                        <a:rPr lang="de-DE" sz="1200" dirty="0">
                          <a:effectLst/>
                        </a:rPr>
                        <a:t>KR 3a</a:t>
                      </a:r>
                      <a:endParaRPr lang="de-DE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0215" indent="-223520"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  <a:tab pos="540385" algn="l"/>
                        </a:tabLst>
                      </a:pPr>
                      <a:r>
                        <a:rPr lang="de-DE" sz="1200">
                          <a:effectLst/>
                        </a:rPr>
                        <a:t>KR 5</a:t>
                      </a:r>
                      <a:endParaRPr lang="de-DE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9258">
                <a:tc>
                  <a:txBody>
                    <a:bodyPr/>
                    <a:lstStyle/>
                    <a:p>
                      <a:pPr marL="450215" indent="-223520"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  <a:tab pos="540385" algn="l"/>
                        </a:tabLst>
                      </a:pPr>
                      <a:r>
                        <a:rPr lang="de-DE" sz="1200">
                          <a:effectLst/>
                        </a:rPr>
                        <a:t>KR 4a</a:t>
                      </a:r>
                      <a:endParaRPr lang="de-DE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0215" indent="-223520"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  <a:tab pos="540385" algn="l"/>
                        </a:tabLst>
                      </a:pPr>
                      <a:r>
                        <a:rPr lang="de-DE" sz="1200">
                          <a:effectLst/>
                        </a:rPr>
                        <a:t>KR 6</a:t>
                      </a:r>
                      <a:endParaRPr lang="de-DE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9258">
                <a:tc>
                  <a:txBody>
                    <a:bodyPr/>
                    <a:lstStyle/>
                    <a:p>
                      <a:pPr marL="450215" indent="-223520"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  <a:tab pos="540385" algn="l"/>
                        </a:tabLst>
                      </a:pPr>
                      <a:r>
                        <a:rPr lang="de-DE" sz="1200">
                          <a:effectLst/>
                        </a:rPr>
                        <a:t>KR 7a</a:t>
                      </a:r>
                      <a:endParaRPr lang="de-DE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0215" indent="-223520"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  <a:tab pos="540385" algn="l"/>
                        </a:tabLst>
                      </a:pPr>
                      <a:r>
                        <a:rPr lang="de-DE" sz="1200">
                          <a:effectLst/>
                        </a:rPr>
                        <a:t>KR 7</a:t>
                      </a:r>
                      <a:endParaRPr lang="de-DE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9258">
                <a:tc>
                  <a:txBody>
                    <a:bodyPr/>
                    <a:lstStyle/>
                    <a:p>
                      <a:pPr marL="450215" indent="-223520"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  <a:tab pos="540385" algn="l"/>
                        </a:tabLst>
                      </a:pPr>
                      <a:r>
                        <a:rPr lang="de-DE" sz="1200">
                          <a:effectLst/>
                        </a:rPr>
                        <a:t>KR 8a</a:t>
                      </a:r>
                      <a:endParaRPr lang="de-DE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0215" indent="-223520"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  <a:tab pos="540385" algn="l"/>
                        </a:tabLst>
                      </a:pPr>
                      <a:r>
                        <a:rPr lang="de-DE" sz="1200">
                          <a:effectLst/>
                        </a:rPr>
                        <a:t>KR 8</a:t>
                      </a:r>
                      <a:endParaRPr lang="de-DE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9258">
                <a:tc>
                  <a:txBody>
                    <a:bodyPr/>
                    <a:lstStyle/>
                    <a:p>
                      <a:pPr marL="450215" indent="-223520"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  <a:tab pos="540385" algn="l"/>
                        </a:tabLst>
                      </a:pPr>
                      <a:r>
                        <a:rPr lang="de-DE" sz="1200">
                          <a:effectLst/>
                        </a:rPr>
                        <a:t>KR 9a</a:t>
                      </a:r>
                      <a:endParaRPr lang="de-DE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0215" indent="-223520"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  <a:tab pos="540385" algn="l"/>
                        </a:tabLst>
                      </a:pPr>
                      <a:r>
                        <a:rPr lang="de-DE" sz="1200">
                          <a:effectLst/>
                        </a:rPr>
                        <a:t>KR 9</a:t>
                      </a:r>
                      <a:endParaRPr lang="de-DE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9258">
                <a:tc>
                  <a:txBody>
                    <a:bodyPr/>
                    <a:lstStyle/>
                    <a:p>
                      <a:pPr marL="450215" indent="-223520"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  <a:tab pos="540385" algn="l"/>
                        </a:tabLst>
                      </a:pPr>
                      <a:r>
                        <a:rPr lang="de-DE" sz="1200">
                          <a:effectLst/>
                        </a:rPr>
                        <a:t>KR 9b</a:t>
                      </a:r>
                      <a:endParaRPr lang="de-DE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0215" indent="-223520"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  <a:tab pos="540385" algn="l"/>
                        </a:tabLst>
                      </a:pPr>
                      <a:r>
                        <a:rPr lang="de-DE" sz="1200">
                          <a:effectLst/>
                        </a:rPr>
                        <a:t>KR 10</a:t>
                      </a:r>
                      <a:endParaRPr lang="de-DE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9258">
                <a:tc>
                  <a:txBody>
                    <a:bodyPr/>
                    <a:lstStyle/>
                    <a:p>
                      <a:pPr marL="450215" indent="-223520"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  <a:tab pos="540385" algn="l"/>
                        </a:tabLst>
                      </a:pPr>
                      <a:r>
                        <a:rPr lang="de-DE" sz="1200">
                          <a:effectLst/>
                        </a:rPr>
                        <a:t>KR 9c</a:t>
                      </a:r>
                      <a:endParaRPr lang="de-DE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0215" indent="-223520"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  <a:tab pos="540385" algn="l"/>
                        </a:tabLst>
                      </a:pPr>
                      <a:r>
                        <a:rPr lang="de-DE" sz="1200">
                          <a:effectLst/>
                        </a:rPr>
                        <a:t>KR 11</a:t>
                      </a:r>
                      <a:endParaRPr lang="de-DE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9258">
                <a:tc>
                  <a:txBody>
                    <a:bodyPr/>
                    <a:lstStyle/>
                    <a:p>
                      <a:pPr marL="450215" indent="-223520"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  <a:tab pos="540385" algn="l"/>
                        </a:tabLst>
                      </a:pPr>
                      <a:r>
                        <a:rPr lang="de-DE" sz="1200" dirty="0">
                          <a:effectLst/>
                        </a:rPr>
                        <a:t>KR 9d</a:t>
                      </a:r>
                      <a:endParaRPr lang="de-DE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0215" indent="-223520"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  <a:tab pos="540385" algn="l"/>
                        </a:tabLst>
                      </a:pPr>
                      <a:r>
                        <a:rPr lang="de-DE" sz="1200">
                          <a:effectLst/>
                        </a:rPr>
                        <a:t>KR 12</a:t>
                      </a:r>
                      <a:endParaRPr lang="de-DE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9258">
                <a:tc>
                  <a:txBody>
                    <a:bodyPr/>
                    <a:lstStyle/>
                    <a:p>
                      <a:pPr marL="450215" indent="-223520"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  <a:tab pos="540385" algn="l"/>
                        </a:tabLst>
                      </a:pPr>
                      <a:r>
                        <a:rPr lang="de-DE" sz="1200">
                          <a:effectLst/>
                        </a:rPr>
                        <a:t>KR 10a</a:t>
                      </a:r>
                      <a:endParaRPr lang="de-DE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0215" indent="-223520"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  <a:tab pos="540385" algn="l"/>
                        </a:tabLst>
                      </a:pPr>
                      <a:r>
                        <a:rPr lang="de-DE" sz="1200" dirty="0">
                          <a:effectLst/>
                        </a:rPr>
                        <a:t>KR 13</a:t>
                      </a:r>
                      <a:endParaRPr lang="de-DE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9258">
                <a:tc>
                  <a:txBody>
                    <a:bodyPr/>
                    <a:lstStyle/>
                    <a:p>
                      <a:pPr marL="450215" indent="-223520"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  <a:tab pos="540385" algn="l"/>
                        </a:tabLst>
                      </a:pPr>
                      <a:r>
                        <a:rPr lang="de-DE" sz="1200">
                          <a:effectLst/>
                        </a:rPr>
                        <a:t>KR 11a</a:t>
                      </a:r>
                      <a:endParaRPr lang="de-DE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0215" indent="-223520"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  <a:tab pos="540385" algn="l"/>
                        </a:tabLst>
                      </a:pPr>
                      <a:r>
                        <a:rPr lang="de-DE" sz="1200">
                          <a:effectLst/>
                        </a:rPr>
                        <a:t>KR 14</a:t>
                      </a:r>
                      <a:endParaRPr lang="de-DE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9258">
                <a:tc>
                  <a:txBody>
                    <a:bodyPr/>
                    <a:lstStyle/>
                    <a:p>
                      <a:pPr marL="450215" indent="-223520"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  <a:tab pos="540385" algn="l"/>
                        </a:tabLst>
                      </a:pPr>
                      <a:r>
                        <a:rPr lang="de-DE" sz="1200">
                          <a:effectLst/>
                        </a:rPr>
                        <a:t>KR 11b</a:t>
                      </a:r>
                      <a:endParaRPr lang="de-DE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0215" indent="-223520"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  <a:tab pos="540385" algn="l"/>
                        </a:tabLst>
                      </a:pPr>
                      <a:r>
                        <a:rPr lang="de-DE" sz="1200">
                          <a:effectLst/>
                        </a:rPr>
                        <a:t>KR 15</a:t>
                      </a:r>
                      <a:endParaRPr lang="de-DE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9258">
                <a:tc>
                  <a:txBody>
                    <a:bodyPr/>
                    <a:lstStyle/>
                    <a:p>
                      <a:pPr marL="450215" indent="-223520"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  <a:tab pos="540385" algn="l"/>
                        </a:tabLst>
                      </a:pPr>
                      <a:r>
                        <a:rPr lang="de-DE" sz="1200">
                          <a:effectLst/>
                        </a:rPr>
                        <a:t>KR 12a</a:t>
                      </a:r>
                      <a:endParaRPr lang="de-DE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0215" indent="-223520"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  <a:tab pos="540385" algn="l"/>
                        </a:tabLst>
                      </a:pPr>
                      <a:r>
                        <a:rPr lang="de-DE" sz="1200" dirty="0">
                          <a:effectLst/>
                        </a:rPr>
                        <a:t>KR 16</a:t>
                      </a:r>
                      <a:endParaRPr lang="de-DE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1763688" y="5661248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§ 14 (2) TVÜ-UK MD: Die Überleitung … </a:t>
            </a:r>
            <a:r>
              <a:rPr lang="de-DE" sz="1400" dirty="0"/>
              <a:t>erfolgt stufengleich unter Mitnahme der in der Stufe zurückgelegten </a:t>
            </a:r>
            <a:r>
              <a:rPr lang="de-DE" sz="1400" dirty="0" smtClean="0"/>
              <a:t>Stufenlaufzeit.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43226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148064" y="188640"/>
            <a:ext cx="37075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Personalversammlung</a:t>
            </a:r>
          </a:p>
          <a:p>
            <a:pPr lvl="0" algn="r">
              <a:defRPr/>
            </a:pPr>
            <a:r>
              <a: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24. Oktober 2019</a:t>
            </a:r>
          </a:p>
        </p:txBody>
      </p:sp>
      <p:pic>
        <p:nvPicPr>
          <p:cNvPr id="1027" name="Picture 3" descr="Anfang PR Seit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88640"/>
            <a:ext cx="3962400" cy="714375"/>
          </a:xfrm>
          <a:prstGeom prst="rect">
            <a:avLst/>
          </a:prstGeom>
          <a:noFill/>
        </p:spPr>
      </p:pic>
      <p:cxnSp>
        <p:nvCxnSpPr>
          <p:cNvPr id="10" name="Gerade Verbindung 9"/>
          <p:cNvCxnSpPr/>
          <p:nvPr/>
        </p:nvCxnSpPr>
        <p:spPr>
          <a:xfrm>
            <a:off x="179512" y="1052736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-28195" y="6464702"/>
            <a:ext cx="28151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bg1"/>
                </a:solidFill>
              </a:rPr>
              <a:t>PV 02/2019 – Schulze</a:t>
            </a:r>
          </a:p>
          <a:p>
            <a:r>
              <a:rPr lang="de-DE" sz="1000" dirty="0">
                <a:solidFill>
                  <a:schemeClr val="bg1"/>
                </a:solidFill>
              </a:rPr>
              <a:t>http://www.med.uni-magdeburg.de/fme/prmed/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539552" y="1087105"/>
            <a:ext cx="8064896" cy="481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5350" indent="-895350"/>
            <a:r>
              <a:rPr lang="de-DE" b="1" u="sng" dirty="0"/>
              <a:t>Änderungen in der Entgeltordnung (Anlage A zum ETV-UK MD)</a:t>
            </a:r>
            <a:r>
              <a:rPr lang="de-DE" dirty="0"/>
              <a:t> </a:t>
            </a:r>
          </a:p>
          <a:p>
            <a:pPr marL="895350" indent="-895350"/>
            <a:r>
              <a:rPr lang="de-DE" dirty="0"/>
              <a:t>mit Überleitungsregelungen aus TVÜ-UK MD</a:t>
            </a:r>
          </a:p>
          <a:p>
            <a:pPr marL="895350" indent="-895350">
              <a:lnSpc>
                <a:spcPct val="150000"/>
              </a:lnSpc>
            </a:pPr>
            <a:r>
              <a:rPr lang="de-DE" b="1" dirty="0"/>
              <a:t>zum 01.01.2019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271463" algn="l"/>
              </a:tabLst>
            </a:pPr>
            <a:r>
              <a:rPr lang="de-DE" dirty="0" smtClean="0"/>
              <a:t>Neustrukturierung </a:t>
            </a:r>
            <a:r>
              <a:rPr lang="de-DE" dirty="0"/>
              <a:t>Entgeltordnung Pflegedienst</a:t>
            </a:r>
          </a:p>
          <a:p>
            <a:pPr marL="271463">
              <a:tabLst>
                <a:tab pos="271463" algn="l"/>
              </a:tabLst>
            </a:pPr>
            <a:r>
              <a:rPr lang="de-DE" sz="1600" dirty="0"/>
              <a:t>(Anlage A Teil IV)</a:t>
            </a:r>
          </a:p>
          <a:p>
            <a:pPr marL="100013" indent="-28575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271463" algn="l"/>
              </a:tabLst>
            </a:pPr>
            <a:r>
              <a:rPr lang="de-DE" dirty="0" smtClean="0"/>
              <a:t>Leitende Beschäftigte in </a:t>
            </a:r>
            <a:r>
              <a:rPr lang="de-DE" dirty="0"/>
              <a:t>der </a:t>
            </a:r>
            <a:r>
              <a:rPr lang="de-DE" dirty="0" smtClean="0"/>
              <a:t>Pflege</a:t>
            </a:r>
          </a:p>
          <a:p>
            <a:pPr marL="557213" lvl="1" indent="-285750"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271463" algn="l"/>
              </a:tabLst>
            </a:pPr>
            <a:r>
              <a:rPr lang="de-DE" dirty="0"/>
              <a:t>b</a:t>
            </a:r>
            <a:r>
              <a:rPr lang="de-DE" dirty="0" smtClean="0"/>
              <a:t>islang: KR 8a – KR 11a</a:t>
            </a:r>
          </a:p>
          <a:p>
            <a:pPr marL="557213" lvl="1" indent="-285750"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271463" algn="l"/>
              </a:tabLst>
            </a:pPr>
            <a:r>
              <a:rPr lang="de-DE" dirty="0"/>
              <a:t>n</a:t>
            </a:r>
            <a:r>
              <a:rPr lang="de-DE" dirty="0" smtClean="0"/>
              <a:t>eu: KR 9 – KR 17</a:t>
            </a:r>
          </a:p>
          <a:p>
            <a:pPr marL="557213" lvl="1" indent="-285750"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271463" algn="l"/>
              </a:tabLst>
            </a:pPr>
            <a:r>
              <a:rPr lang="de-DE" dirty="0"/>
              <a:t>z</a:t>
            </a:r>
            <a:r>
              <a:rPr lang="de-DE" dirty="0" smtClean="0"/>
              <a:t>unächst Überleitung laut Tabelle § 18d TVÜ-UK MD</a:t>
            </a:r>
          </a:p>
          <a:p>
            <a:pPr marL="557213" lvl="1" indent="-285750">
              <a:spcBef>
                <a:spcPts val="1200"/>
              </a:spcBef>
              <a:buFont typeface="Wingdings" panose="05000000000000000000" pitchFamily="2" charset="2"/>
              <a:buChar char="Ø"/>
              <a:tabLst>
                <a:tab pos="271463" algn="l"/>
              </a:tabLst>
            </a:pPr>
            <a:r>
              <a:rPr lang="de-DE" dirty="0"/>
              <a:t>w</a:t>
            </a:r>
            <a:r>
              <a:rPr lang="de-DE" dirty="0" smtClean="0"/>
              <a:t>enn nach Anlage A Teil IV Abschnitt 2 (neu) höhere Eingruppierung möglich: </a:t>
            </a:r>
          </a:p>
          <a:p>
            <a:pPr marL="1073150" lvl="2" indent="-354013"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271463" algn="l"/>
              </a:tabLst>
            </a:pPr>
            <a:r>
              <a:rPr lang="de-DE" dirty="0" smtClean="0"/>
              <a:t>Antrag an Geschäftsbereich Personal </a:t>
            </a:r>
            <a:r>
              <a:rPr lang="de-DE" sz="1600" dirty="0" smtClean="0"/>
              <a:t>(§ 18d Abs. 3 + 4 TVÜ-UK MD)</a:t>
            </a:r>
          </a:p>
          <a:p>
            <a:pPr marL="1073150" lvl="2" indent="-354013"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271463" algn="l"/>
              </a:tabLst>
            </a:pPr>
            <a:r>
              <a:rPr lang="de-DE" dirty="0" smtClean="0"/>
              <a:t>Antragsfrist </a:t>
            </a:r>
            <a:r>
              <a:rPr lang="de-DE" sz="1600" dirty="0" smtClean="0"/>
              <a:t>(rückwirkend zum 1. Januar 2019)</a:t>
            </a:r>
            <a:r>
              <a:rPr lang="de-DE" dirty="0" smtClean="0"/>
              <a:t> bis 30. Juni 2020</a:t>
            </a:r>
          </a:p>
          <a:p>
            <a:pPr marL="1073150" lvl="2" indent="-354013"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271463" algn="l"/>
              </a:tabLst>
            </a:pPr>
            <a:r>
              <a:rPr lang="de-DE" dirty="0"/>
              <a:t>d</a:t>
            </a:r>
            <a:r>
              <a:rPr lang="de-DE" dirty="0" smtClean="0"/>
              <a:t>anach nur noch Ausschlussfrist (6 Monate)</a:t>
            </a:r>
          </a:p>
          <a:p>
            <a:pPr marL="1073150" lvl="2" indent="-354013"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271463" algn="l"/>
              </a:tabLst>
            </a:pPr>
            <a:r>
              <a:rPr lang="de-DE" dirty="0" smtClean="0"/>
              <a:t>Stufenzuordnung - Regelung Höhergruppierung </a:t>
            </a:r>
            <a:r>
              <a:rPr lang="de-DE" sz="1600" dirty="0" smtClean="0"/>
              <a:t>(§ 6 (4) ETV-UK MD)</a:t>
            </a:r>
          </a:p>
        </p:txBody>
      </p:sp>
    </p:spTree>
    <p:extLst>
      <p:ext uri="{BB962C8B-B14F-4D97-AF65-F5344CB8AC3E}">
        <p14:creationId xmlns:p14="http://schemas.microsoft.com/office/powerpoint/2010/main" val="204689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:\Büro\Unbenan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56792"/>
            <a:ext cx="7018932" cy="505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148064" y="188640"/>
            <a:ext cx="37075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Personalversammlung</a:t>
            </a:r>
          </a:p>
          <a:p>
            <a:pPr lvl="0" algn="r">
              <a:defRPr/>
            </a:pPr>
            <a:r>
              <a: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24. Oktober 2019</a:t>
            </a:r>
          </a:p>
        </p:txBody>
      </p:sp>
      <p:pic>
        <p:nvPicPr>
          <p:cNvPr id="1027" name="Picture 3" descr="Anfang PR Seit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188640"/>
            <a:ext cx="3962400" cy="714375"/>
          </a:xfrm>
          <a:prstGeom prst="rect">
            <a:avLst/>
          </a:prstGeom>
          <a:noFill/>
        </p:spPr>
      </p:pic>
      <p:cxnSp>
        <p:nvCxnSpPr>
          <p:cNvPr id="10" name="Gerade Verbindung 9"/>
          <p:cNvCxnSpPr/>
          <p:nvPr/>
        </p:nvCxnSpPr>
        <p:spPr>
          <a:xfrm>
            <a:off x="179512" y="1052736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-28195" y="6464702"/>
            <a:ext cx="35885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bg1"/>
                </a:solidFill>
              </a:rPr>
              <a:t>PV 02/2019 – Schulze</a:t>
            </a:r>
          </a:p>
          <a:p>
            <a:r>
              <a:rPr lang="de-DE" sz="1200" b="1" dirty="0">
                <a:solidFill>
                  <a:schemeClr val="bg1"/>
                </a:solidFill>
              </a:rPr>
              <a:t>http://www.med.uni-magdeburg.de/fme/prmed/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179512" y="1209669"/>
            <a:ext cx="9002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Übersicht Eingruppierung für Leitungskräfte in der Pflege </a:t>
            </a:r>
            <a:r>
              <a:rPr lang="de-DE" sz="1200" dirty="0" smtClean="0"/>
              <a:t>[Anlage </a:t>
            </a:r>
            <a:r>
              <a:rPr lang="de-DE" sz="1200" dirty="0"/>
              <a:t>A Teil IV Abschnitt 2 (neu</a:t>
            </a:r>
            <a:r>
              <a:rPr lang="de-DE" sz="1200" dirty="0" smtClean="0"/>
              <a:t>)] 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57322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148064" y="188640"/>
            <a:ext cx="37075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Personalversammlung</a:t>
            </a:r>
          </a:p>
          <a:p>
            <a:pPr lvl="0" algn="r">
              <a:defRPr/>
            </a:pPr>
            <a:r>
              <a: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24. Oktober 2019</a:t>
            </a:r>
          </a:p>
        </p:txBody>
      </p:sp>
      <p:pic>
        <p:nvPicPr>
          <p:cNvPr id="1027" name="Picture 3" descr="Anfang PR Seit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88640"/>
            <a:ext cx="3962400" cy="714375"/>
          </a:xfrm>
          <a:prstGeom prst="rect">
            <a:avLst/>
          </a:prstGeom>
          <a:noFill/>
        </p:spPr>
      </p:pic>
      <p:cxnSp>
        <p:nvCxnSpPr>
          <p:cNvPr id="10" name="Gerade Verbindung 9"/>
          <p:cNvCxnSpPr/>
          <p:nvPr/>
        </p:nvCxnSpPr>
        <p:spPr>
          <a:xfrm>
            <a:off x="179512" y="1052736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-28195" y="6464702"/>
            <a:ext cx="28151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bg1"/>
                </a:solidFill>
              </a:rPr>
              <a:t>PV 02/2019 – Schulze</a:t>
            </a:r>
          </a:p>
          <a:p>
            <a:r>
              <a:rPr lang="de-DE" sz="1000" dirty="0">
                <a:solidFill>
                  <a:schemeClr val="bg1"/>
                </a:solidFill>
              </a:rPr>
              <a:t>http://www.med.uni-magdeburg.de/fme/prmed/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539552" y="1087105"/>
            <a:ext cx="8064896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5350" indent="-895350"/>
            <a:r>
              <a:rPr lang="de-DE" b="1" u="sng" dirty="0"/>
              <a:t>Änderungen in der Entgeltordnung (Anlage A zum ETV-UK MD)</a:t>
            </a:r>
            <a:r>
              <a:rPr lang="de-DE" dirty="0"/>
              <a:t> </a:t>
            </a:r>
          </a:p>
          <a:p>
            <a:pPr marL="895350" indent="-895350"/>
            <a:r>
              <a:rPr lang="de-DE" dirty="0"/>
              <a:t>mit Überleitungsregelungen aus TVÜ-UK MD</a:t>
            </a:r>
          </a:p>
          <a:p>
            <a:pPr marL="895350" indent="-895350">
              <a:lnSpc>
                <a:spcPct val="150000"/>
              </a:lnSpc>
            </a:pPr>
            <a:r>
              <a:rPr lang="de-DE" b="1" dirty="0"/>
              <a:t>zum </a:t>
            </a:r>
            <a:r>
              <a:rPr lang="de-DE" b="1" dirty="0" smtClean="0"/>
              <a:t>01.01.2020</a:t>
            </a:r>
            <a:endParaRPr lang="de-DE" b="1" dirty="0"/>
          </a:p>
          <a:p>
            <a:pPr marL="285750" indent="-285750">
              <a:buFont typeface="Arial" panose="020B0604020202020204" pitchFamily="34" charset="0"/>
              <a:buChar char="•"/>
              <a:tabLst>
                <a:tab pos="271463" algn="l"/>
              </a:tabLst>
            </a:pPr>
            <a:r>
              <a:rPr lang="de-DE" dirty="0" smtClean="0"/>
              <a:t>Neustrukturierung </a:t>
            </a:r>
            <a:r>
              <a:rPr lang="de-DE" dirty="0"/>
              <a:t>Entgeltordnung </a:t>
            </a:r>
            <a:r>
              <a:rPr lang="de-DE" dirty="0" smtClean="0"/>
              <a:t>Sozial- und Erziehungsdienst</a:t>
            </a:r>
            <a:endParaRPr lang="de-DE" dirty="0"/>
          </a:p>
          <a:p>
            <a:pPr marL="271463">
              <a:tabLst>
                <a:tab pos="271463" algn="l"/>
              </a:tabLst>
            </a:pPr>
            <a:r>
              <a:rPr lang="de-DE" sz="1600" dirty="0" smtClean="0"/>
              <a:t>(§ 17 ETV-UK MD i.V.m. Anlage </a:t>
            </a:r>
            <a:r>
              <a:rPr lang="de-DE" sz="1600" dirty="0"/>
              <a:t>A Teil </a:t>
            </a:r>
            <a:r>
              <a:rPr lang="de-DE" sz="1600" dirty="0" smtClean="0"/>
              <a:t>II Abschnitt 20 und  § 18f TVÜ-UK MD)</a:t>
            </a:r>
            <a:endParaRPr lang="de-DE" sz="1600" dirty="0"/>
          </a:p>
          <a:p>
            <a:pPr marL="100013" indent="-28575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271463" algn="l"/>
              </a:tabLst>
            </a:pPr>
            <a:r>
              <a:rPr lang="de-DE" dirty="0" smtClean="0"/>
              <a:t>Beschäftigte im Sozial- und Erziehungsdienst</a:t>
            </a:r>
          </a:p>
          <a:p>
            <a:pPr marL="557213" lvl="1" indent="-285750"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271463" algn="l"/>
              </a:tabLst>
            </a:pPr>
            <a:r>
              <a:rPr lang="de-DE" dirty="0"/>
              <a:t>b</a:t>
            </a:r>
            <a:r>
              <a:rPr lang="de-DE" dirty="0" smtClean="0"/>
              <a:t>islang: E 8 – E 12 </a:t>
            </a:r>
          </a:p>
          <a:p>
            <a:pPr marL="557213" lvl="1" indent="-285750"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271463" algn="l"/>
              </a:tabLst>
            </a:pPr>
            <a:r>
              <a:rPr lang="de-DE" dirty="0"/>
              <a:t>n</a:t>
            </a:r>
            <a:r>
              <a:rPr lang="de-DE" dirty="0" smtClean="0"/>
              <a:t>eu ab 1.1.2020(!): S 2 – S 18 =&gt; neue Tabellen + Tätigkeitsmerkmale!</a:t>
            </a:r>
          </a:p>
          <a:p>
            <a:pPr marL="557213" lvl="1" indent="-285750"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271463" algn="l"/>
              </a:tabLst>
            </a:pPr>
            <a:r>
              <a:rPr lang="de-DE" dirty="0" smtClean="0"/>
              <a:t>Überleitung mit Zuordnung zur Entwicklungsstufe </a:t>
            </a:r>
          </a:p>
          <a:p>
            <a:pPr marL="1014413" lvl="2" indent="-285750"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271463" algn="l"/>
              </a:tabLst>
            </a:pPr>
            <a:r>
              <a:rPr lang="de-DE" dirty="0" smtClean="0"/>
              <a:t>Stufenlaufzeiten laut Tabelle § 18f TVÜ-UK MD</a:t>
            </a:r>
          </a:p>
          <a:p>
            <a:pPr marL="1014413" lvl="2" indent="-285750"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271463" algn="l"/>
              </a:tabLst>
            </a:pPr>
            <a:r>
              <a:rPr lang="de-DE" dirty="0" smtClean="0"/>
              <a:t>Sonderregelungen für Beschäftigte in S 4 und S 8b </a:t>
            </a:r>
          </a:p>
          <a:p>
            <a:pPr marL="1014413" lvl="2" indent="-285750"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271463" algn="l"/>
              </a:tabLst>
            </a:pPr>
            <a:r>
              <a:rPr lang="de-DE" dirty="0" smtClean="0"/>
              <a:t>Bildung eines Vergleichsentgelts für Januar 2020 (Tabellenentgelt + Entgeltgruppenzulage + Besitzstandszulage) </a:t>
            </a:r>
          </a:p>
          <a:p>
            <a:pPr marL="1074738" lvl="3">
              <a:spcBef>
                <a:spcPts val="0"/>
              </a:spcBef>
              <a:tabLst>
                <a:tab pos="271463" algn="l"/>
              </a:tabLst>
            </a:pPr>
            <a:r>
              <a:rPr lang="de-DE" dirty="0" smtClean="0"/>
              <a:t>(vgl. § 18f Absätze 3 + 4 TVÜ-UK MD)</a:t>
            </a:r>
          </a:p>
        </p:txBody>
      </p:sp>
    </p:spTree>
    <p:extLst>
      <p:ext uri="{BB962C8B-B14F-4D97-AF65-F5344CB8AC3E}">
        <p14:creationId xmlns:p14="http://schemas.microsoft.com/office/powerpoint/2010/main" val="357256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148064" y="188640"/>
            <a:ext cx="37075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Personalversammlung</a:t>
            </a:r>
          </a:p>
          <a:p>
            <a:pPr lvl="0" algn="r">
              <a:defRPr/>
            </a:pPr>
            <a:r>
              <a: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24. Oktober 2019</a:t>
            </a:r>
          </a:p>
        </p:txBody>
      </p:sp>
      <p:pic>
        <p:nvPicPr>
          <p:cNvPr id="1027" name="Picture 3" descr="Anfang PR Seit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88640"/>
            <a:ext cx="3962400" cy="714375"/>
          </a:xfrm>
          <a:prstGeom prst="rect">
            <a:avLst/>
          </a:prstGeom>
          <a:noFill/>
        </p:spPr>
      </p:pic>
      <p:cxnSp>
        <p:nvCxnSpPr>
          <p:cNvPr id="10" name="Gerade Verbindung 9"/>
          <p:cNvCxnSpPr/>
          <p:nvPr/>
        </p:nvCxnSpPr>
        <p:spPr>
          <a:xfrm>
            <a:off x="179512" y="1052736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-28195" y="6464702"/>
            <a:ext cx="28151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bg1"/>
                </a:solidFill>
              </a:rPr>
              <a:t>PV 02/2019 – Schulze</a:t>
            </a:r>
          </a:p>
          <a:p>
            <a:r>
              <a:rPr lang="de-DE" sz="1000" dirty="0">
                <a:solidFill>
                  <a:schemeClr val="bg1"/>
                </a:solidFill>
              </a:rPr>
              <a:t>http://www.med.uni-magdeburg.de/fme/prmed/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539552" y="1087105"/>
            <a:ext cx="80648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5350" indent="-895350"/>
            <a:r>
              <a:rPr lang="de-DE" b="1" u="sng" dirty="0"/>
              <a:t>Änderungen in der Entgeltordnung (Anlage A zum ETV-UK MD)</a:t>
            </a:r>
            <a:r>
              <a:rPr lang="de-DE" dirty="0"/>
              <a:t> </a:t>
            </a:r>
          </a:p>
          <a:p>
            <a:pPr marL="895350" indent="-895350"/>
            <a:r>
              <a:rPr lang="de-DE" dirty="0"/>
              <a:t>mit Überleitungsregelungen aus TVÜ-UK MD</a:t>
            </a:r>
          </a:p>
          <a:p>
            <a:pPr marL="895350" indent="-895350">
              <a:lnSpc>
                <a:spcPct val="150000"/>
              </a:lnSpc>
            </a:pPr>
            <a:r>
              <a:rPr lang="de-DE" b="1" dirty="0"/>
              <a:t>zum </a:t>
            </a:r>
            <a:r>
              <a:rPr lang="de-DE" b="1" dirty="0" smtClean="0"/>
              <a:t>01.01.2020</a:t>
            </a:r>
            <a:endParaRPr lang="de-DE" b="1" dirty="0"/>
          </a:p>
          <a:p>
            <a:pPr marL="285750" indent="-285750">
              <a:buFont typeface="Arial" panose="020B0604020202020204" pitchFamily="34" charset="0"/>
              <a:buChar char="•"/>
              <a:tabLst>
                <a:tab pos="271463" algn="l"/>
              </a:tabLst>
            </a:pPr>
            <a:r>
              <a:rPr lang="de-DE" dirty="0" smtClean="0"/>
              <a:t>Neustrukturierung </a:t>
            </a:r>
            <a:r>
              <a:rPr lang="de-DE" dirty="0"/>
              <a:t>Entgeltordnung </a:t>
            </a:r>
            <a:r>
              <a:rPr lang="de-DE" dirty="0" smtClean="0"/>
              <a:t>Sozial- und Erziehungsdienst</a:t>
            </a:r>
            <a:endParaRPr lang="de-DE" dirty="0"/>
          </a:p>
          <a:p>
            <a:pPr marL="271463">
              <a:tabLst>
                <a:tab pos="271463" algn="l"/>
              </a:tabLst>
            </a:pPr>
            <a:r>
              <a:rPr lang="de-DE" sz="1600" dirty="0" smtClean="0"/>
              <a:t>(§ 17 ETV-UK MD i.V.m. Anlage </a:t>
            </a:r>
            <a:r>
              <a:rPr lang="de-DE" sz="1600" dirty="0"/>
              <a:t>A Teil </a:t>
            </a:r>
            <a:r>
              <a:rPr lang="de-DE" sz="1600" dirty="0" smtClean="0"/>
              <a:t>II Abschnitt 20 und  § 18f TVÜ-UK MD)</a:t>
            </a:r>
            <a:endParaRPr lang="de-DE" sz="1600" dirty="0"/>
          </a:p>
          <a:p>
            <a:pPr marL="100013" indent="-28575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271463" algn="l"/>
              </a:tabLst>
            </a:pPr>
            <a:r>
              <a:rPr lang="de-DE" dirty="0" smtClean="0"/>
              <a:t>Beschäftigte im Sozial- und Erziehungsdienst</a:t>
            </a:r>
          </a:p>
          <a:p>
            <a:pPr marL="557213" lvl="1" indent="-285750"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271463" algn="l"/>
                <a:tab pos="2509838" algn="l"/>
                <a:tab pos="3854450" algn="l"/>
                <a:tab pos="5468938" algn="l"/>
                <a:tab pos="6454775" algn="l"/>
              </a:tabLst>
            </a:pPr>
            <a:r>
              <a:rPr lang="de-DE" dirty="0" smtClean="0"/>
              <a:t>Kinderpflegerin 	bislang E 5 		</a:t>
            </a:r>
            <a:r>
              <a:rPr lang="de-DE" smtClean="0"/>
              <a:t>=&gt; neu	S  3</a:t>
            </a:r>
            <a:endParaRPr lang="de-DE" dirty="0" smtClean="0"/>
          </a:p>
          <a:p>
            <a:pPr marL="557213" lvl="1" indent="-285750"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271463" algn="l"/>
                <a:tab pos="2509838" algn="l"/>
                <a:tab pos="3854450" algn="l"/>
                <a:tab pos="5468938" algn="l"/>
                <a:tab pos="6454775" algn="l"/>
              </a:tabLst>
            </a:pPr>
            <a:r>
              <a:rPr lang="de-DE" dirty="0" smtClean="0"/>
              <a:t>Erzieherin	bislang E 8 </a:t>
            </a:r>
            <a:r>
              <a:rPr lang="de-DE" sz="1200" dirty="0" smtClean="0"/>
              <a:t>m. EGZ 84,34</a:t>
            </a:r>
            <a:r>
              <a:rPr lang="de-DE" dirty="0"/>
              <a:t>	</a:t>
            </a:r>
            <a:r>
              <a:rPr lang="de-DE" dirty="0" smtClean="0"/>
              <a:t>=&gt; neu	S  8a </a:t>
            </a:r>
          </a:p>
          <a:p>
            <a:pPr marL="557213" lvl="1" indent="-285750"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271463" algn="l"/>
                <a:tab pos="2509838" algn="l"/>
                <a:tab pos="3854450" algn="l"/>
                <a:tab pos="5468938" algn="l"/>
                <a:tab pos="6454775" algn="l"/>
              </a:tabLst>
            </a:pPr>
            <a:r>
              <a:rPr lang="de-DE" dirty="0" smtClean="0"/>
              <a:t>Stellv. Kita-leiterin	bislang E 9b </a:t>
            </a:r>
            <a:r>
              <a:rPr lang="de-DE" sz="1200" dirty="0" smtClean="0"/>
              <a:t>m. EGZ 127,32 + 84,34</a:t>
            </a:r>
            <a:r>
              <a:rPr lang="de-DE" dirty="0"/>
              <a:t>	</a:t>
            </a:r>
            <a:r>
              <a:rPr lang="de-DE" dirty="0" smtClean="0"/>
              <a:t>=&gt; neu	S 13</a:t>
            </a:r>
          </a:p>
          <a:p>
            <a:pPr marL="557213" lvl="1" indent="-285750"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271463" algn="l"/>
                <a:tab pos="2509838" algn="l"/>
                <a:tab pos="3765550" algn="l"/>
                <a:tab pos="3854450" algn="l"/>
                <a:tab pos="5019675" algn="l"/>
                <a:tab pos="5468938" algn="l"/>
                <a:tab pos="6454775" algn="l"/>
              </a:tabLst>
            </a:pPr>
            <a:r>
              <a:rPr lang="de-DE" dirty="0" smtClean="0"/>
              <a:t>Kita-Leiterin	bislang E 9b</a:t>
            </a:r>
            <a:r>
              <a:rPr lang="de-DE" sz="1200" dirty="0" smtClean="0"/>
              <a:t> m</a:t>
            </a:r>
            <a:r>
              <a:rPr lang="de-DE" sz="1200" dirty="0"/>
              <a:t>. EGZ 127,32 + 84,34 </a:t>
            </a:r>
            <a:r>
              <a:rPr lang="de-DE" dirty="0" smtClean="0"/>
              <a:t>	=&gt; neu	S 15</a:t>
            </a:r>
          </a:p>
          <a:p>
            <a:pPr marL="557213" lvl="1" indent="-285750"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271463" algn="l"/>
                <a:tab pos="2509838" algn="l"/>
                <a:tab pos="3854450" algn="l"/>
                <a:tab pos="5468938" algn="l"/>
                <a:tab pos="6454775" algn="l"/>
              </a:tabLst>
            </a:pPr>
            <a:r>
              <a:rPr lang="de-DE" dirty="0" smtClean="0"/>
              <a:t>Sozialarbeiter	bislang E 10 		=&gt; neu	S 15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836365" y="5157192"/>
            <a:ext cx="37680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EGZ = Entgeltzulage aus Anlage B zum ETV-UK MD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42136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148064" y="188640"/>
            <a:ext cx="37075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Personalversammlung</a:t>
            </a:r>
          </a:p>
          <a:p>
            <a:pPr lvl="0" algn="r">
              <a:defRPr/>
            </a:pPr>
            <a:r>
              <a: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24. Oktober 2019</a:t>
            </a:r>
          </a:p>
        </p:txBody>
      </p:sp>
      <p:pic>
        <p:nvPicPr>
          <p:cNvPr id="1027" name="Picture 3" descr="Anfang PR Seit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88640"/>
            <a:ext cx="3962400" cy="714375"/>
          </a:xfrm>
          <a:prstGeom prst="rect">
            <a:avLst/>
          </a:prstGeom>
          <a:noFill/>
        </p:spPr>
      </p:pic>
      <p:cxnSp>
        <p:nvCxnSpPr>
          <p:cNvPr id="10" name="Gerade Verbindung 9"/>
          <p:cNvCxnSpPr/>
          <p:nvPr/>
        </p:nvCxnSpPr>
        <p:spPr>
          <a:xfrm>
            <a:off x="179512" y="1052736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-28195" y="6464702"/>
            <a:ext cx="28151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bg1"/>
                </a:solidFill>
              </a:rPr>
              <a:t>PV 02/2019 – Schulze</a:t>
            </a:r>
          </a:p>
          <a:p>
            <a:r>
              <a:rPr lang="de-DE" sz="1000" dirty="0">
                <a:solidFill>
                  <a:schemeClr val="bg1"/>
                </a:solidFill>
              </a:rPr>
              <a:t>http://www.med.uni-magdeburg.de/fme/prmed/</a:t>
            </a: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xmlns="" id="{F2B7AF44-6C2A-4F64-A78E-0ED942687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0037223"/>
              </p:ext>
            </p:extLst>
          </p:nvPr>
        </p:nvGraphicFramePr>
        <p:xfrm>
          <a:off x="6225587" y="1052736"/>
          <a:ext cx="2630059" cy="44645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26309">
                  <a:extLst>
                    <a:ext uri="{9D8B030D-6E8A-4147-A177-3AD203B41FA5}">
                      <a16:colId xmlns:a16="http://schemas.microsoft.com/office/drawing/2014/main" xmlns="" val="3319004797"/>
                    </a:ext>
                  </a:extLst>
                </a:gridCol>
                <a:gridCol w="1303750">
                  <a:extLst>
                    <a:ext uri="{9D8B030D-6E8A-4147-A177-3AD203B41FA5}">
                      <a16:colId xmlns:a16="http://schemas.microsoft.com/office/drawing/2014/main" xmlns="" val="802673510"/>
                    </a:ext>
                  </a:extLst>
                </a:gridCol>
              </a:tblGrid>
              <a:tr h="970543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 dirty="0">
                          <a:effectLst/>
                        </a:rPr>
                        <a:t>bisherige Stufe / Jahr innerhalb der Stufe / Restzeit (R)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 dirty="0">
                          <a:effectLst/>
                        </a:rPr>
                        <a:t>neue Stufe / Jahr innerhalb der Stufe / </a:t>
                      </a:r>
                      <a:r>
                        <a:rPr lang="de-DE" sz="1100" dirty="0" err="1">
                          <a:effectLst/>
                        </a:rPr>
                        <a:t>Restzeit</a:t>
                      </a:r>
                      <a:r>
                        <a:rPr lang="de-DE" sz="1100" dirty="0">
                          <a:effectLst/>
                        </a:rPr>
                        <a:t> (R)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extLst>
                  <a:ext uri="{0D108BD9-81ED-4DB2-BD59-A6C34878D82A}">
                    <a16:rowId xmlns:a16="http://schemas.microsoft.com/office/drawing/2014/main" xmlns="" val="3522436543"/>
                  </a:ext>
                </a:extLst>
              </a:tr>
              <a:tr h="194109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1 / 1</a:t>
                      </a:r>
                      <a:r>
                        <a:rPr lang="de-DE" sz="1200" baseline="0" dirty="0" smtClean="0"/>
                        <a:t> / R</a:t>
                      </a:r>
                      <a:endParaRPr lang="de-DE" sz="1200" dirty="0"/>
                    </a:p>
                  </a:txBody>
                  <a:tcPr marL="61847" marR="6184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1 / 1 / R</a:t>
                      </a:r>
                      <a:endParaRPr lang="de-DE" sz="1200" dirty="0"/>
                    </a:p>
                  </a:txBody>
                  <a:tcPr marL="61847" marR="61847" marT="0" marB="0"/>
                </a:tc>
                <a:extLst>
                  <a:ext uri="{0D108BD9-81ED-4DB2-BD59-A6C34878D82A}">
                    <a16:rowId xmlns:a16="http://schemas.microsoft.com/office/drawing/2014/main" xmlns="" val="3421072153"/>
                  </a:ext>
                </a:extLst>
              </a:tr>
              <a:tr h="194109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2 / 1 / R</a:t>
                      </a:r>
                      <a:endParaRPr lang="de-DE" sz="1200" dirty="0"/>
                    </a:p>
                  </a:txBody>
                  <a:tcPr marL="61847" marR="6184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2 / 1 / R</a:t>
                      </a:r>
                      <a:endParaRPr lang="de-DE" sz="1200" dirty="0"/>
                    </a:p>
                  </a:txBody>
                  <a:tcPr marL="61847" marR="61847" marT="0" marB="0"/>
                </a:tc>
                <a:extLst>
                  <a:ext uri="{0D108BD9-81ED-4DB2-BD59-A6C34878D82A}">
                    <a16:rowId xmlns:a16="http://schemas.microsoft.com/office/drawing/2014/main" xmlns="" val="1065925927"/>
                  </a:ext>
                </a:extLst>
              </a:tr>
              <a:tr h="194109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2 / 2 / R</a:t>
                      </a:r>
                      <a:endParaRPr lang="de-DE" sz="1200" dirty="0"/>
                    </a:p>
                  </a:txBody>
                  <a:tcPr marL="61847" marR="6184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2 / 2 /</a:t>
                      </a:r>
                      <a:r>
                        <a:rPr lang="de-DE" sz="1200" baseline="0" dirty="0" smtClean="0"/>
                        <a:t> R</a:t>
                      </a:r>
                      <a:endParaRPr lang="de-DE" sz="1200" dirty="0"/>
                    </a:p>
                  </a:txBody>
                  <a:tcPr marL="61847" marR="61847" marT="0" marB="0"/>
                </a:tc>
                <a:extLst>
                  <a:ext uri="{0D108BD9-81ED-4DB2-BD59-A6C34878D82A}">
                    <a16:rowId xmlns:a16="http://schemas.microsoft.com/office/drawing/2014/main" xmlns="" val="954463973"/>
                  </a:ext>
                </a:extLst>
              </a:tr>
              <a:tr h="194109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3 / 1 /</a:t>
                      </a:r>
                      <a:r>
                        <a:rPr lang="de-DE" sz="1200" baseline="0" dirty="0" smtClean="0"/>
                        <a:t> R</a:t>
                      </a:r>
                      <a:endParaRPr lang="de-DE" sz="1200" dirty="0"/>
                    </a:p>
                  </a:txBody>
                  <a:tcPr marL="61847" marR="6184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2 / 3 / R</a:t>
                      </a:r>
                      <a:endParaRPr lang="de-DE" sz="1200" dirty="0"/>
                    </a:p>
                  </a:txBody>
                  <a:tcPr marL="61847" marR="61847" marT="0" marB="0"/>
                </a:tc>
                <a:extLst>
                  <a:ext uri="{0D108BD9-81ED-4DB2-BD59-A6C34878D82A}">
                    <a16:rowId xmlns:a16="http://schemas.microsoft.com/office/drawing/2014/main" xmlns="" val="1803675365"/>
                  </a:ext>
                </a:extLst>
              </a:tr>
              <a:tr h="194109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3 / 2 / R</a:t>
                      </a:r>
                      <a:endParaRPr lang="de-DE" sz="1200" dirty="0"/>
                    </a:p>
                  </a:txBody>
                  <a:tcPr marL="61847" marR="6184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3 / 1 / R</a:t>
                      </a:r>
                      <a:endParaRPr lang="de-DE" sz="1200" dirty="0"/>
                    </a:p>
                  </a:txBody>
                  <a:tcPr marL="61847" marR="61847" marT="0" marB="0"/>
                </a:tc>
                <a:extLst>
                  <a:ext uri="{0D108BD9-81ED-4DB2-BD59-A6C34878D82A}">
                    <a16:rowId xmlns:a16="http://schemas.microsoft.com/office/drawing/2014/main" xmlns="" val="918860458"/>
                  </a:ext>
                </a:extLst>
              </a:tr>
              <a:tr h="194109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3 / 3 / R</a:t>
                      </a:r>
                      <a:endParaRPr lang="de-DE" sz="1200" dirty="0"/>
                    </a:p>
                  </a:txBody>
                  <a:tcPr marL="61847" marR="6184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3 / 2 /</a:t>
                      </a:r>
                      <a:r>
                        <a:rPr lang="de-DE" sz="1200" baseline="0" dirty="0" smtClean="0"/>
                        <a:t> R</a:t>
                      </a:r>
                      <a:endParaRPr lang="de-DE" sz="1200" dirty="0"/>
                    </a:p>
                  </a:txBody>
                  <a:tcPr marL="61847" marR="61847" marT="0" marB="0"/>
                </a:tc>
                <a:extLst>
                  <a:ext uri="{0D108BD9-81ED-4DB2-BD59-A6C34878D82A}">
                    <a16:rowId xmlns:a16="http://schemas.microsoft.com/office/drawing/2014/main" xmlns="" val="2589239270"/>
                  </a:ext>
                </a:extLst>
              </a:tr>
              <a:tr h="194109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4 / 1 / R</a:t>
                      </a:r>
                      <a:endParaRPr lang="de-DE" sz="1200" dirty="0"/>
                    </a:p>
                  </a:txBody>
                  <a:tcPr marL="61847" marR="6184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3 / 3 /</a:t>
                      </a:r>
                      <a:r>
                        <a:rPr lang="de-DE" sz="1200" baseline="0" dirty="0" smtClean="0"/>
                        <a:t> R</a:t>
                      </a:r>
                      <a:endParaRPr lang="de-DE" sz="1200" dirty="0"/>
                    </a:p>
                  </a:txBody>
                  <a:tcPr marL="61847" marR="61847" marT="0" marB="0"/>
                </a:tc>
                <a:extLst>
                  <a:ext uri="{0D108BD9-81ED-4DB2-BD59-A6C34878D82A}">
                    <a16:rowId xmlns:a16="http://schemas.microsoft.com/office/drawing/2014/main" xmlns="" val="3601031171"/>
                  </a:ext>
                </a:extLst>
              </a:tr>
              <a:tr h="194109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4 / 2 / R</a:t>
                      </a:r>
                      <a:endParaRPr lang="de-DE" sz="1200" dirty="0"/>
                    </a:p>
                  </a:txBody>
                  <a:tcPr marL="61847" marR="6184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3 / 4 / R</a:t>
                      </a:r>
                      <a:endParaRPr lang="de-DE" sz="1200" dirty="0"/>
                    </a:p>
                  </a:txBody>
                  <a:tcPr marL="61847" marR="61847" marT="0" marB="0"/>
                </a:tc>
                <a:extLst>
                  <a:ext uri="{0D108BD9-81ED-4DB2-BD59-A6C34878D82A}">
                    <a16:rowId xmlns:a16="http://schemas.microsoft.com/office/drawing/2014/main" xmlns="" val="2200232285"/>
                  </a:ext>
                </a:extLst>
              </a:tr>
              <a:tr h="194109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4 / 3 / R</a:t>
                      </a:r>
                      <a:endParaRPr lang="de-DE" sz="1200" dirty="0"/>
                    </a:p>
                  </a:txBody>
                  <a:tcPr marL="61847" marR="6184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4 / 1 / R</a:t>
                      </a:r>
                      <a:endParaRPr lang="de-DE" sz="1200" dirty="0"/>
                    </a:p>
                  </a:txBody>
                  <a:tcPr marL="61847" marR="61847" marT="0" marB="0"/>
                </a:tc>
                <a:extLst>
                  <a:ext uri="{0D108BD9-81ED-4DB2-BD59-A6C34878D82A}">
                    <a16:rowId xmlns:a16="http://schemas.microsoft.com/office/drawing/2014/main" xmlns="" val="3972592042"/>
                  </a:ext>
                </a:extLst>
              </a:tr>
              <a:tr h="194109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4 / 4 / R</a:t>
                      </a:r>
                      <a:endParaRPr lang="de-DE" sz="1200" dirty="0"/>
                    </a:p>
                  </a:txBody>
                  <a:tcPr marL="61847" marR="6184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4 / 2 / R</a:t>
                      </a:r>
                      <a:endParaRPr lang="de-DE" sz="1200" dirty="0"/>
                    </a:p>
                  </a:txBody>
                  <a:tcPr marL="61847" marR="61847" marT="0" marB="0"/>
                </a:tc>
                <a:extLst>
                  <a:ext uri="{0D108BD9-81ED-4DB2-BD59-A6C34878D82A}">
                    <a16:rowId xmlns:a16="http://schemas.microsoft.com/office/drawing/2014/main" xmlns="" val="3561035149"/>
                  </a:ext>
                </a:extLst>
              </a:tr>
              <a:tr h="194109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5 / 1 / R</a:t>
                      </a:r>
                      <a:endParaRPr lang="de-DE" sz="1200" dirty="0"/>
                    </a:p>
                  </a:txBody>
                  <a:tcPr marL="61847" marR="6184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4 / 3 / R</a:t>
                      </a:r>
                      <a:endParaRPr lang="de-DE" sz="1200" dirty="0"/>
                    </a:p>
                  </a:txBody>
                  <a:tcPr marL="61847" marR="61847" marT="0" marB="0"/>
                </a:tc>
                <a:extLst>
                  <a:ext uri="{0D108BD9-81ED-4DB2-BD59-A6C34878D82A}">
                    <a16:rowId xmlns:a16="http://schemas.microsoft.com/office/drawing/2014/main" xmlns="" val="2293951867"/>
                  </a:ext>
                </a:extLst>
              </a:tr>
              <a:tr h="194109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5 / 2 / R</a:t>
                      </a:r>
                      <a:endParaRPr lang="de-DE" sz="1200" dirty="0"/>
                    </a:p>
                  </a:txBody>
                  <a:tcPr marL="61847" marR="6184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4 / 4 / R</a:t>
                      </a:r>
                      <a:endParaRPr lang="de-DE" sz="1200" dirty="0"/>
                    </a:p>
                  </a:txBody>
                  <a:tcPr marL="61847" marR="61847" marT="0" marB="0"/>
                </a:tc>
                <a:extLst>
                  <a:ext uri="{0D108BD9-81ED-4DB2-BD59-A6C34878D82A}">
                    <a16:rowId xmlns:a16="http://schemas.microsoft.com/office/drawing/2014/main" xmlns="" val="1324196501"/>
                  </a:ext>
                </a:extLst>
              </a:tr>
              <a:tr h="194109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5 / 3 / R</a:t>
                      </a:r>
                      <a:endParaRPr lang="de-DE" sz="1200" dirty="0"/>
                    </a:p>
                  </a:txBody>
                  <a:tcPr marL="61847" marR="6184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5 / 1 / R</a:t>
                      </a:r>
                      <a:endParaRPr lang="de-DE" sz="1200" dirty="0"/>
                    </a:p>
                  </a:txBody>
                  <a:tcPr marL="61847" marR="61847" marT="0" marB="0"/>
                </a:tc>
                <a:extLst>
                  <a:ext uri="{0D108BD9-81ED-4DB2-BD59-A6C34878D82A}">
                    <a16:rowId xmlns:a16="http://schemas.microsoft.com/office/drawing/2014/main" xmlns="" val="3795472402"/>
                  </a:ext>
                </a:extLst>
              </a:tr>
              <a:tr h="194109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5 / 4 / R</a:t>
                      </a:r>
                      <a:endParaRPr lang="de-DE" sz="1200" dirty="0"/>
                    </a:p>
                  </a:txBody>
                  <a:tcPr marL="61847" marR="6184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5 / 2 / R</a:t>
                      </a:r>
                      <a:endParaRPr lang="de-DE" sz="1200" dirty="0"/>
                    </a:p>
                  </a:txBody>
                  <a:tcPr marL="61847" marR="61847" marT="0" marB="0"/>
                </a:tc>
                <a:extLst>
                  <a:ext uri="{0D108BD9-81ED-4DB2-BD59-A6C34878D82A}">
                    <a16:rowId xmlns:a16="http://schemas.microsoft.com/office/drawing/2014/main" xmlns="" val="3171055116"/>
                  </a:ext>
                </a:extLst>
              </a:tr>
              <a:tr h="194109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5 / 5 / R</a:t>
                      </a:r>
                      <a:endParaRPr lang="de-DE" sz="1200" dirty="0"/>
                    </a:p>
                  </a:txBody>
                  <a:tcPr marL="61847" marR="6184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5 / 3 / R</a:t>
                      </a:r>
                      <a:endParaRPr lang="de-DE" sz="1200" dirty="0"/>
                    </a:p>
                  </a:txBody>
                  <a:tcPr marL="61847" marR="61847" marT="0" marB="0"/>
                </a:tc>
                <a:extLst>
                  <a:ext uri="{0D108BD9-81ED-4DB2-BD59-A6C34878D82A}">
                    <a16:rowId xmlns:a16="http://schemas.microsoft.com/office/drawing/2014/main" xmlns="" val="1011743943"/>
                  </a:ext>
                </a:extLst>
              </a:tr>
              <a:tr h="194109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6 / 1 /</a:t>
                      </a:r>
                      <a:r>
                        <a:rPr lang="de-DE" sz="1200" baseline="0" dirty="0" smtClean="0"/>
                        <a:t> R</a:t>
                      </a:r>
                      <a:endParaRPr lang="de-DE" sz="1200" dirty="0"/>
                    </a:p>
                  </a:txBody>
                  <a:tcPr marL="61847" marR="6184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5 / 4 / R</a:t>
                      </a:r>
                      <a:endParaRPr lang="de-DE" sz="1200" dirty="0"/>
                    </a:p>
                  </a:txBody>
                  <a:tcPr marL="61847" marR="61847" marT="0" marB="0"/>
                </a:tc>
                <a:extLst>
                  <a:ext uri="{0D108BD9-81ED-4DB2-BD59-A6C34878D82A}">
                    <a16:rowId xmlns:a16="http://schemas.microsoft.com/office/drawing/2014/main" xmlns="" val="2896342778"/>
                  </a:ext>
                </a:extLst>
              </a:tr>
              <a:tr h="194109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6 / 2 /</a:t>
                      </a:r>
                      <a:r>
                        <a:rPr lang="de-DE" sz="1200" baseline="0" dirty="0" smtClean="0"/>
                        <a:t> R</a:t>
                      </a:r>
                      <a:endParaRPr lang="de-DE" sz="1200" dirty="0"/>
                    </a:p>
                  </a:txBody>
                  <a:tcPr marL="61847" marR="6184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5 / 5 / R</a:t>
                      </a:r>
                      <a:endParaRPr lang="de-DE" sz="1200" dirty="0"/>
                    </a:p>
                  </a:txBody>
                  <a:tcPr marL="61847" marR="61847" marT="0" marB="0"/>
                </a:tc>
                <a:extLst>
                  <a:ext uri="{0D108BD9-81ED-4DB2-BD59-A6C34878D82A}">
                    <a16:rowId xmlns:a16="http://schemas.microsoft.com/office/drawing/2014/main" xmlns="" val="3977264375"/>
                  </a:ext>
                </a:extLst>
              </a:tr>
              <a:tr h="194109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6 / 3 /</a:t>
                      </a:r>
                      <a:r>
                        <a:rPr lang="de-DE" sz="1200" baseline="0" dirty="0" smtClean="0"/>
                        <a:t> R</a:t>
                      </a:r>
                      <a:endParaRPr lang="de-DE" sz="1200" dirty="0"/>
                    </a:p>
                  </a:txBody>
                  <a:tcPr marL="61847" marR="6184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6</a:t>
                      </a:r>
                      <a:endParaRPr lang="de-DE" sz="1200" dirty="0"/>
                    </a:p>
                  </a:txBody>
                  <a:tcPr marL="61847" marR="61847" marT="0" marB="0"/>
                </a:tc>
                <a:extLst>
                  <a:ext uri="{0D108BD9-81ED-4DB2-BD59-A6C34878D82A}">
                    <a16:rowId xmlns:a16="http://schemas.microsoft.com/office/drawing/2014/main" xmlns="" val="3517994751"/>
                  </a:ext>
                </a:extLst>
              </a:tr>
            </a:tbl>
          </a:graphicData>
        </a:graphic>
      </p:graphicFrame>
      <p:pic>
        <p:nvPicPr>
          <p:cNvPr id="4" name="Grafi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617" y="1056928"/>
            <a:ext cx="4252108" cy="554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06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148064" y="188640"/>
            <a:ext cx="37075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Personalversammlung</a:t>
            </a:r>
          </a:p>
          <a:p>
            <a:pPr lvl="0" algn="r">
              <a:defRPr/>
            </a:pPr>
            <a:r>
              <a: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24. Oktober 2019</a:t>
            </a:r>
          </a:p>
        </p:txBody>
      </p:sp>
      <p:pic>
        <p:nvPicPr>
          <p:cNvPr id="1027" name="Picture 3" descr="Anfang PR Seit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88640"/>
            <a:ext cx="3962400" cy="714375"/>
          </a:xfrm>
          <a:prstGeom prst="rect">
            <a:avLst/>
          </a:prstGeom>
          <a:noFill/>
        </p:spPr>
      </p:pic>
      <p:cxnSp>
        <p:nvCxnSpPr>
          <p:cNvPr id="10" name="Gerade Verbindung 9"/>
          <p:cNvCxnSpPr/>
          <p:nvPr/>
        </p:nvCxnSpPr>
        <p:spPr>
          <a:xfrm>
            <a:off x="179512" y="1052736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-28195" y="6464702"/>
            <a:ext cx="28151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bg1"/>
                </a:solidFill>
              </a:rPr>
              <a:t>PV 02/2019 – Schulze</a:t>
            </a:r>
          </a:p>
          <a:p>
            <a:r>
              <a:rPr lang="de-DE" sz="1000" dirty="0">
                <a:solidFill>
                  <a:schemeClr val="bg1"/>
                </a:solidFill>
              </a:rPr>
              <a:t>http://www.med.uni-magdeburg.de/fme/prmed/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539552" y="1087105"/>
            <a:ext cx="8064896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5350" indent="-895350"/>
            <a:r>
              <a:rPr lang="de-DE" b="1" u="sng" dirty="0"/>
              <a:t>Änderungen in der Entgeltordnung (Anlage A zum ETV-UK MD)</a:t>
            </a:r>
            <a:r>
              <a:rPr lang="de-DE" dirty="0"/>
              <a:t> </a:t>
            </a:r>
          </a:p>
          <a:p>
            <a:pPr marL="895350" indent="-895350"/>
            <a:r>
              <a:rPr lang="de-DE" dirty="0"/>
              <a:t>mit Überleitungsregelungen aus TVÜ-UK MD</a:t>
            </a:r>
          </a:p>
          <a:p>
            <a:pPr marL="895350" indent="-895350">
              <a:lnSpc>
                <a:spcPct val="150000"/>
              </a:lnSpc>
            </a:pPr>
            <a:r>
              <a:rPr lang="de-DE" b="1" dirty="0"/>
              <a:t>zum </a:t>
            </a:r>
            <a:r>
              <a:rPr lang="de-DE" b="1" dirty="0" smtClean="0"/>
              <a:t>01.01.2020</a:t>
            </a:r>
            <a:endParaRPr lang="de-DE" b="1" dirty="0"/>
          </a:p>
          <a:p>
            <a:pPr marL="285750" indent="-285750">
              <a:buFont typeface="Arial" panose="020B0604020202020204" pitchFamily="34" charset="0"/>
              <a:buChar char="•"/>
              <a:tabLst>
                <a:tab pos="271463" algn="l"/>
              </a:tabLst>
            </a:pPr>
            <a:r>
              <a:rPr lang="de-DE" dirty="0" smtClean="0"/>
              <a:t>Neustrukturierung </a:t>
            </a:r>
            <a:r>
              <a:rPr lang="de-DE" dirty="0"/>
              <a:t>Entgeltordnung </a:t>
            </a:r>
            <a:r>
              <a:rPr lang="de-DE" dirty="0" smtClean="0"/>
              <a:t>Sozial- und Erziehungsdienst</a:t>
            </a:r>
            <a:endParaRPr lang="de-DE" dirty="0"/>
          </a:p>
          <a:p>
            <a:pPr marL="271463">
              <a:tabLst>
                <a:tab pos="271463" algn="l"/>
              </a:tabLst>
            </a:pPr>
            <a:r>
              <a:rPr lang="de-DE" sz="1600" dirty="0" smtClean="0"/>
              <a:t>(§ 17 ETV-UK MD i.V.m. Anlage </a:t>
            </a:r>
            <a:r>
              <a:rPr lang="de-DE" sz="1600" dirty="0"/>
              <a:t>A Teil </a:t>
            </a:r>
            <a:r>
              <a:rPr lang="de-DE" sz="1600" dirty="0" smtClean="0"/>
              <a:t>II Abschnitt 20 und  § 18f TVÜ-UK MD)</a:t>
            </a:r>
            <a:endParaRPr lang="de-DE" sz="1600" dirty="0"/>
          </a:p>
          <a:p>
            <a:pPr marL="100013" indent="-28575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271463" algn="l"/>
              </a:tabLst>
            </a:pPr>
            <a:r>
              <a:rPr lang="de-DE" dirty="0" smtClean="0"/>
              <a:t>Bildung eines Vergleichsentgelts nach § 18f Abs. 3 TVÜ-UK MD aus</a:t>
            </a:r>
          </a:p>
          <a:p>
            <a:pPr marL="557213" lvl="1" indent="-285750"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271463" algn="l"/>
                <a:tab pos="2509838" algn="l"/>
                <a:tab pos="3854450" algn="l"/>
                <a:tab pos="5468938" algn="l"/>
                <a:tab pos="6454775" algn="l"/>
              </a:tabLst>
            </a:pPr>
            <a:r>
              <a:rPr lang="de-DE" sz="1600" dirty="0" smtClean="0"/>
              <a:t>Tabellenentgelt Anlage 2 ETV-UK MD + ggf. Garantiebetrag </a:t>
            </a:r>
            <a:r>
              <a:rPr lang="de-DE" sz="1200" dirty="0"/>
              <a:t>(</a:t>
            </a:r>
            <a:r>
              <a:rPr lang="de-DE" sz="1200" dirty="0" smtClean="0"/>
              <a:t>§ 6 Abs. 4 ETV-UK MD)</a:t>
            </a:r>
          </a:p>
          <a:p>
            <a:pPr marL="557213" lvl="1" indent="-285750"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271463" algn="l"/>
                <a:tab pos="2509838" algn="l"/>
                <a:tab pos="3854450" algn="l"/>
                <a:tab pos="5468938" algn="l"/>
                <a:tab pos="6454775" algn="l"/>
              </a:tabLst>
            </a:pPr>
            <a:r>
              <a:rPr lang="de-DE" sz="1600" dirty="0" smtClean="0"/>
              <a:t>Entgeltgruppenzulage Anlage B </a:t>
            </a:r>
            <a:r>
              <a:rPr lang="de-DE" sz="1200" dirty="0" smtClean="0"/>
              <a:t>(Werte von 2019 + 3,12 v.H.)</a:t>
            </a:r>
            <a:endParaRPr lang="de-DE" sz="1400" dirty="0" smtClean="0"/>
          </a:p>
          <a:p>
            <a:pPr marL="557213" lvl="1" indent="-285750"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271463" algn="l"/>
                <a:tab pos="2509838" algn="l"/>
                <a:tab pos="3854450" algn="l"/>
                <a:tab pos="5468938" algn="l"/>
                <a:tab pos="6454775" algn="l"/>
              </a:tabLst>
            </a:pPr>
            <a:r>
              <a:rPr lang="de-DE" sz="1600" dirty="0" smtClean="0"/>
              <a:t>Besitzstandszulage § 9 TVÜ-UK MD </a:t>
            </a:r>
            <a:r>
              <a:rPr lang="de-DE" sz="1200" dirty="0" smtClean="0"/>
              <a:t>(z.B. Kinderanteil </a:t>
            </a:r>
            <a:r>
              <a:rPr lang="de-DE" sz="1200" dirty="0"/>
              <a:t>O</a:t>
            </a:r>
            <a:r>
              <a:rPr lang="de-DE" sz="1200" dirty="0" smtClean="0"/>
              <a:t>rtszuschlag, ausstehender 			         Fallgruppenaufstieg nach BAT-O)</a:t>
            </a:r>
            <a:endParaRPr lang="de-DE" sz="1600" dirty="0" smtClean="0"/>
          </a:p>
          <a:p>
            <a:pPr marL="100013" indent="-28575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271463" algn="l"/>
                <a:tab pos="2509838" algn="l"/>
                <a:tab pos="3854450" algn="l"/>
                <a:tab pos="5468938" algn="l"/>
                <a:tab pos="6454775" algn="l"/>
              </a:tabLst>
            </a:pPr>
            <a:r>
              <a:rPr lang="de-DE" dirty="0" smtClean="0"/>
              <a:t>Prüfung Tabellenentgelt oder Vergleichsentgelt</a:t>
            </a:r>
          </a:p>
          <a:p>
            <a:pPr marL="557213" lvl="1" indent="-285750"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271463" algn="l"/>
                <a:tab pos="2509838" algn="l"/>
                <a:tab pos="3854450" algn="l"/>
                <a:tab pos="5468938" algn="l"/>
                <a:tab pos="6454775" algn="l"/>
              </a:tabLst>
            </a:pPr>
            <a:r>
              <a:rPr lang="de-DE" sz="1600" dirty="0" smtClean="0"/>
              <a:t>Ist Vergleichsentgelt kleiner als Tabellenentgelt nach Anlage 5 (S-Tabelle), dann Zahlung Tabellenwert aus der nach § 18f Abs. 2 TVÜ-UK MD übergeleiteten Stufe</a:t>
            </a:r>
          </a:p>
          <a:p>
            <a:pPr marL="557213" lvl="1" indent="-285750"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271463" algn="l"/>
                <a:tab pos="2509838" algn="l"/>
                <a:tab pos="3854450" algn="l"/>
                <a:tab pos="5468938" algn="l"/>
                <a:tab pos="6454775" algn="l"/>
              </a:tabLst>
            </a:pPr>
            <a:r>
              <a:rPr lang="de-DE" sz="1600" dirty="0"/>
              <a:t>a</a:t>
            </a:r>
            <a:r>
              <a:rPr lang="de-DE" sz="1600" dirty="0" smtClean="0"/>
              <a:t>nderenfalls Zahlung Vergleichsentgelt</a:t>
            </a:r>
          </a:p>
        </p:txBody>
      </p:sp>
    </p:spTree>
    <p:extLst>
      <p:ext uri="{BB962C8B-B14F-4D97-AF65-F5344CB8AC3E}">
        <p14:creationId xmlns:p14="http://schemas.microsoft.com/office/powerpoint/2010/main" val="400905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148064" y="188640"/>
            <a:ext cx="37075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Personalversammlung</a:t>
            </a:r>
          </a:p>
          <a:p>
            <a:pPr lvl="0" algn="r">
              <a:defRPr/>
            </a:pPr>
            <a:r>
              <a: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24. Oktober 2019</a:t>
            </a:r>
          </a:p>
        </p:txBody>
      </p:sp>
      <p:pic>
        <p:nvPicPr>
          <p:cNvPr id="1027" name="Picture 3" descr="Anfang PR Seit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88640"/>
            <a:ext cx="3962400" cy="714375"/>
          </a:xfrm>
          <a:prstGeom prst="rect">
            <a:avLst/>
          </a:prstGeom>
          <a:noFill/>
        </p:spPr>
      </p:pic>
      <p:cxnSp>
        <p:nvCxnSpPr>
          <p:cNvPr id="10" name="Gerade Verbindung 9"/>
          <p:cNvCxnSpPr/>
          <p:nvPr/>
        </p:nvCxnSpPr>
        <p:spPr>
          <a:xfrm>
            <a:off x="179512" y="1052736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-28195" y="6464702"/>
            <a:ext cx="28151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bg1"/>
                </a:solidFill>
              </a:rPr>
              <a:t>PV 02/2019 – Schulze</a:t>
            </a:r>
          </a:p>
          <a:p>
            <a:r>
              <a:rPr lang="de-DE" sz="1000" dirty="0">
                <a:solidFill>
                  <a:schemeClr val="bg1"/>
                </a:solidFill>
              </a:rPr>
              <a:t>http://www.med.uni-magdeburg.de/fme/prmed/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539552" y="1087105"/>
            <a:ext cx="8064896" cy="5986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5350" indent="-895350"/>
            <a:r>
              <a:rPr lang="de-DE" b="1" u="sng" dirty="0"/>
              <a:t>Änderungen in der Entgeltordnung (Anlage A zum ETV-UK MD)</a:t>
            </a:r>
            <a:r>
              <a:rPr lang="de-DE" dirty="0"/>
              <a:t> </a:t>
            </a:r>
          </a:p>
          <a:p>
            <a:pPr marL="895350" indent="-895350"/>
            <a:r>
              <a:rPr lang="de-DE" dirty="0"/>
              <a:t>mit Überleitungsregelungen aus TVÜ-UK MD</a:t>
            </a:r>
          </a:p>
          <a:p>
            <a:pPr marL="895350" indent="-895350">
              <a:lnSpc>
                <a:spcPct val="150000"/>
              </a:lnSpc>
            </a:pPr>
            <a:r>
              <a:rPr lang="de-DE" b="1" dirty="0"/>
              <a:t>zum </a:t>
            </a:r>
            <a:r>
              <a:rPr lang="de-DE" b="1" dirty="0" smtClean="0"/>
              <a:t>01.01.2020</a:t>
            </a:r>
            <a:endParaRPr lang="de-DE" b="1" dirty="0"/>
          </a:p>
          <a:p>
            <a:pPr marL="285750" indent="-285750">
              <a:buFont typeface="Arial" panose="020B0604020202020204" pitchFamily="34" charset="0"/>
              <a:buChar char="•"/>
              <a:tabLst>
                <a:tab pos="271463" algn="l"/>
              </a:tabLst>
            </a:pPr>
            <a:r>
              <a:rPr lang="de-DE" dirty="0" smtClean="0"/>
              <a:t>Formulierungsänderungen in Anlage A Teil I (Allgemeine Tätigkeitsmerkmale für den Verwaltungsdienst) – E 5 bis E 9b ohne gravierende materielle Änderungen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271463" algn="l"/>
              </a:tabLst>
            </a:pPr>
            <a:r>
              <a:rPr lang="de-DE" dirty="0" smtClean="0"/>
              <a:t>Aufnahme Tätigkeitsmerkmal Psychotherapeuten in E 14</a:t>
            </a:r>
          </a:p>
          <a:p>
            <a:pPr marL="355600" lvl="1">
              <a:tabLst>
                <a:tab pos="271463" algn="l"/>
              </a:tabLst>
            </a:pPr>
            <a:r>
              <a:rPr lang="de-DE" sz="1600" dirty="0"/>
              <a:t>(Anlage A Teil II Abschnitt 2</a:t>
            </a:r>
            <a:r>
              <a:rPr lang="de-DE" sz="1600" dirty="0" smtClean="0"/>
              <a:t> </a:t>
            </a:r>
            <a:r>
              <a:rPr lang="de-DE" sz="1600" dirty="0"/>
              <a:t>Unterabschnitt 3</a:t>
            </a:r>
            <a:r>
              <a:rPr lang="de-DE" sz="16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271463" algn="l"/>
              </a:tabLst>
            </a:pPr>
            <a:r>
              <a:rPr lang="de-DE" dirty="0"/>
              <a:t>b</a:t>
            </a:r>
            <a:r>
              <a:rPr lang="de-DE" dirty="0" smtClean="0"/>
              <a:t>estimmte Meister mit in der E 7 kommen in E 8</a:t>
            </a:r>
          </a:p>
          <a:p>
            <a:pPr marL="355600">
              <a:tabLst>
                <a:tab pos="271463" algn="l"/>
              </a:tabLst>
            </a:pPr>
            <a:r>
              <a:rPr lang="de-DE" sz="1600" dirty="0"/>
              <a:t>(Anlage A Teil II Abschnitt </a:t>
            </a:r>
            <a:r>
              <a:rPr lang="de-DE" sz="1600" dirty="0" smtClean="0"/>
              <a:t>15 Unterabschnitt 2 + 4)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271463" algn="l"/>
              </a:tabLst>
            </a:pPr>
            <a:r>
              <a:rPr lang="de-DE" dirty="0" smtClean="0"/>
              <a:t>Änderungen bei staatlich geprüften Technikern</a:t>
            </a:r>
          </a:p>
          <a:p>
            <a:pPr marL="355600">
              <a:tabLst>
                <a:tab pos="271463" algn="l"/>
              </a:tabLst>
            </a:pPr>
            <a:r>
              <a:rPr lang="de-DE" sz="1600" dirty="0" smtClean="0"/>
              <a:t>(Anlage A Teil II Abschnitt 22 Unterabschnitt 2)</a:t>
            </a:r>
          </a:p>
          <a:p>
            <a:pPr marL="625475" lvl="1" indent="-269875">
              <a:spcBef>
                <a:spcPts val="1200"/>
              </a:spcBef>
              <a:buFont typeface="Wingdings" panose="05000000000000000000" pitchFamily="2" charset="2"/>
              <a:buChar char="Ø"/>
              <a:tabLst>
                <a:tab pos="271463" algn="l"/>
              </a:tabLst>
            </a:pPr>
            <a:r>
              <a:rPr lang="de-DE" dirty="0" smtClean="0"/>
              <a:t>wenn danach </a:t>
            </a:r>
            <a:r>
              <a:rPr lang="de-DE" dirty="0"/>
              <a:t>höhere Eingruppierung möglich: </a:t>
            </a:r>
          </a:p>
          <a:p>
            <a:pPr marL="1073150" lvl="2" indent="-354013"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271463" algn="l"/>
              </a:tabLst>
            </a:pPr>
            <a:r>
              <a:rPr lang="de-DE" dirty="0" smtClean="0"/>
              <a:t>Überleitungsregelungen </a:t>
            </a:r>
            <a:r>
              <a:rPr lang="de-DE" dirty="0"/>
              <a:t>im § 18e TVÜ-UK MD</a:t>
            </a:r>
          </a:p>
          <a:p>
            <a:pPr marL="1073150" lvl="2" indent="-354013"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271463" algn="l"/>
              </a:tabLst>
            </a:pPr>
            <a:r>
              <a:rPr lang="de-DE" dirty="0" smtClean="0"/>
              <a:t>Antrag </a:t>
            </a:r>
            <a:r>
              <a:rPr lang="de-DE" dirty="0"/>
              <a:t>an Geschäftsbereich Personal </a:t>
            </a:r>
            <a:r>
              <a:rPr lang="de-DE" sz="1600" dirty="0"/>
              <a:t>(§ 18d Abs. 3 + 4 TVÜ-UK MD)</a:t>
            </a:r>
          </a:p>
          <a:p>
            <a:pPr marL="1073150" lvl="2" indent="-354013"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271463" algn="l"/>
              </a:tabLst>
            </a:pPr>
            <a:r>
              <a:rPr lang="de-DE" dirty="0"/>
              <a:t>Antragsfrist </a:t>
            </a:r>
            <a:r>
              <a:rPr lang="de-DE" sz="1600" dirty="0"/>
              <a:t>(rückwirkend zum 1. Januar </a:t>
            </a:r>
            <a:r>
              <a:rPr lang="de-DE" sz="1600" dirty="0" smtClean="0"/>
              <a:t>2020)</a:t>
            </a:r>
            <a:r>
              <a:rPr lang="de-DE" dirty="0" smtClean="0"/>
              <a:t> </a:t>
            </a:r>
            <a:r>
              <a:rPr lang="de-DE" dirty="0"/>
              <a:t>bis 30. </a:t>
            </a:r>
            <a:r>
              <a:rPr lang="de-DE" dirty="0" smtClean="0"/>
              <a:t>Dezember </a:t>
            </a:r>
            <a:r>
              <a:rPr lang="de-DE" dirty="0"/>
              <a:t>2020</a:t>
            </a:r>
          </a:p>
          <a:p>
            <a:pPr marL="1073150" lvl="2" indent="-354013"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271463" algn="l"/>
              </a:tabLst>
            </a:pPr>
            <a:r>
              <a:rPr lang="de-DE" dirty="0"/>
              <a:t>danach nur noch Ausschlussfrist (6 Monate)</a:t>
            </a:r>
          </a:p>
          <a:p>
            <a:pPr marL="1073150" lvl="2" indent="-354013"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271463" algn="l"/>
              </a:tabLst>
            </a:pPr>
            <a:r>
              <a:rPr lang="de-DE" dirty="0"/>
              <a:t>Stufenzuordnung - Regelung Höhergruppierung </a:t>
            </a:r>
            <a:r>
              <a:rPr lang="de-DE" sz="1600" dirty="0"/>
              <a:t>(§ 6 (4) ETV-UK MD)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271463" algn="l"/>
              </a:tabLst>
            </a:pP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  <a:tabLst>
                <a:tab pos="271463" algn="l"/>
              </a:tabLst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61121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228" y="2146235"/>
            <a:ext cx="6973431" cy="3792324"/>
          </a:xfrm>
          <a:prstGeom prst="rect">
            <a:avLst/>
          </a:prstGeom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148064" y="188640"/>
            <a:ext cx="37075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Personalversammlung</a:t>
            </a:r>
          </a:p>
          <a:p>
            <a:pPr lvl="0" algn="r">
              <a:defRPr/>
            </a:pPr>
            <a:r>
              <a: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24. Oktober 2019</a:t>
            </a:r>
          </a:p>
        </p:txBody>
      </p:sp>
      <p:pic>
        <p:nvPicPr>
          <p:cNvPr id="1027" name="Picture 3" descr="Anfang PR Seit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188640"/>
            <a:ext cx="3962400" cy="714375"/>
          </a:xfrm>
          <a:prstGeom prst="rect">
            <a:avLst/>
          </a:prstGeom>
          <a:noFill/>
        </p:spPr>
      </p:pic>
      <p:cxnSp>
        <p:nvCxnSpPr>
          <p:cNvPr id="10" name="Gerade Verbindung 9"/>
          <p:cNvCxnSpPr/>
          <p:nvPr/>
        </p:nvCxnSpPr>
        <p:spPr>
          <a:xfrm>
            <a:off x="179512" y="1052736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-28195" y="6464702"/>
            <a:ext cx="35885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bg1"/>
                </a:solidFill>
              </a:rPr>
              <a:t>PV 02/2019 – Schulze</a:t>
            </a:r>
          </a:p>
          <a:p>
            <a:r>
              <a:rPr lang="de-DE" sz="1200" b="1" dirty="0">
                <a:solidFill>
                  <a:schemeClr val="bg1"/>
                </a:solidFill>
              </a:rPr>
              <a:t>http://www.med.uni-magdeburg.de/fme/prmed/</a:t>
            </a:r>
          </a:p>
        </p:txBody>
      </p:sp>
      <p:sp>
        <p:nvSpPr>
          <p:cNvPr id="2" name="Rechteck 1"/>
          <p:cNvSpPr/>
          <p:nvPr/>
        </p:nvSpPr>
        <p:spPr>
          <a:xfrm>
            <a:off x="323528" y="1412776"/>
            <a:ext cx="85321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u="sng" dirty="0" smtClean="0"/>
              <a:t>Wir sind für Ihre Fragen offen: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b="1" dirty="0" smtClean="0"/>
              <a:t>Geschäftsbereich Personal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b="1" dirty="0" smtClean="0"/>
              <a:t>Personalrat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b="1" dirty="0" smtClean="0"/>
              <a:t>Ver.di</a:t>
            </a:r>
            <a:endParaRPr lang="de-DE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611560" y="2708920"/>
            <a:ext cx="25202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Das Update der Tarifverträge finden Sie auf der Homepage Ihres Personalrates</a:t>
            </a:r>
          </a:p>
          <a:p>
            <a:endParaRPr lang="de-DE" b="1" dirty="0">
              <a:solidFill>
                <a:srgbClr val="FF0000"/>
              </a:solidFill>
            </a:endParaRPr>
          </a:p>
          <a:p>
            <a:r>
              <a:rPr lang="de-DE" b="1" dirty="0">
                <a:solidFill>
                  <a:srgbClr val="0000FF"/>
                </a:solidFill>
                <a:hlinkClick r:id="rId6"/>
              </a:rPr>
              <a:t>http://www.med.uni-magdeburg.de/fme/prmed</a:t>
            </a:r>
            <a:r>
              <a:rPr lang="de-DE" b="1" dirty="0" smtClean="0">
                <a:solidFill>
                  <a:srgbClr val="0000FF"/>
                </a:solidFill>
                <a:hlinkClick r:id="rId6"/>
              </a:rPr>
              <a:t>/</a:t>
            </a:r>
            <a:endParaRPr lang="de-DE" b="1" dirty="0" smtClean="0">
              <a:solidFill>
                <a:srgbClr val="0000FF"/>
              </a:solidFill>
            </a:endParaRPr>
          </a:p>
          <a:p>
            <a:endParaRPr lang="de-DE" b="1" dirty="0" smtClean="0">
              <a:solidFill>
                <a:srgbClr val="FF0000"/>
              </a:solidFill>
            </a:endParaRPr>
          </a:p>
          <a:p>
            <a:r>
              <a:rPr lang="de-DE" b="1" dirty="0">
                <a:solidFill>
                  <a:srgbClr val="FF0000"/>
                </a:solidFill>
              </a:rPr>
              <a:t>u</a:t>
            </a:r>
            <a:r>
              <a:rPr lang="de-DE" b="1" dirty="0" smtClean="0">
                <a:solidFill>
                  <a:srgbClr val="FF0000"/>
                </a:solidFill>
              </a:rPr>
              <a:t>nter Tarifvertrag</a:t>
            </a:r>
            <a:endParaRPr lang="de-DE" b="1" dirty="0">
              <a:solidFill>
                <a:srgbClr val="FF0000"/>
              </a:solidFill>
            </a:endParaRPr>
          </a:p>
          <a:p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7" name="Gestreifter Pfeil nach rechts 6"/>
          <p:cNvSpPr/>
          <p:nvPr/>
        </p:nvSpPr>
        <p:spPr>
          <a:xfrm rot="19825195">
            <a:off x="2411912" y="4733607"/>
            <a:ext cx="1921063" cy="484632"/>
          </a:xfrm>
          <a:prstGeom prst="striped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622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148064" y="188640"/>
            <a:ext cx="37075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Personalversammlung</a:t>
            </a:r>
          </a:p>
          <a:p>
            <a:pPr lvl="0" algn="r">
              <a:defRPr/>
            </a:pPr>
            <a:r>
              <a: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24. Oktober 2019</a:t>
            </a:r>
          </a:p>
        </p:txBody>
      </p:sp>
      <p:pic>
        <p:nvPicPr>
          <p:cNvPr id="1027" name="Picture 3" descr="Anfang PR Seit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88640"/>
            <a:ext cx="3962400" cy="714375"/>
          </a:xfrm>
          <a:prstGeom prst="rect">
            <a:avLst/>
          </a:prstGeom>
          <a:noFill/>
        </p:spPr>
      </p:pic>
      <p:cxnSp>
        <p:nvCxnSpPr>
          <p:cNvPr id="10" name="Gerade Verbindung 9"/>
          <p:cNvCxnSpPr/>
          <p:nvPr/>
        </p:nvCxnSpPr>
        <p:spPr>
          <a:xfrm>
            <a:off x="179512" y="1052736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-28195" y="6464702"/>
            <a:ext cx="28151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bg1"/>
                </a:solidFill>
              </a:rPr>
              <a:t>PV 02/2019 – Schulze</a:t>
            </a:r>
          </a:p>
          <a:p>
            <a:r>
              <a:rPr lang="de-DE" sz="1000" dirty="0">
                <a:solidFill>
                  <a:schemeClr val="bg1"/>
                </a:solidFill>
              </a:rPr>
              <a:t>http://www.med.uni-magdeburg.de/fme/prmed/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518034" y="1290737"/>
            <a:ext cx="8064896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5350" indent="-895350"/>
            <a:r>
              <a:rPr lang="de-DE" b="1" u="sng" dirty="0"/>
              <a:t>kurze Chronologie</a:t>
            </a:r>
          </a:p>
          <a:p>
            <a:pPr>
              <a:lnSpc>
                <a:spcPct val="150000"/>
              </a:lnSpc>
              <a:tabLst>
                <a:tab pos="1971675" algn="l"/>
                <a:tab pos="2152650" algn="l"/>
              </a:tabLst>
            </a:pPr>
            <a:r>
              <a:rPr lang="de-DE" sz="1400" dirty="0"/>
              <a:t>02.03.2019 	- 	Einigung </a:t>
            </a:r>
            <a:r>
              <a:rPr lang="de-DE" sz="1400" b="1" dirty="0">
                <a:solidFill>
                  <a:srgbClr val="FF0000"/>
                </a:solidFill>
              </a:rPr>
              <a:t>TV-L</a:t>
            </a:r>
          </a:p>
          <a:p>
            <a:pPr>
              <a:lnSpc>
                <a:spcPct val="150000"/>
              </a:lnSpc>
              <a:tabLst>
                <a:tab pos="1971675" algn="l"/>
                <a:tab pos="2152650" algn="l"/>
              </a:tabLst>
            </a:pPr>
            <a:r>
              <a:rPr lang="de-DE" sz="1400" dirty="0"/>
              <a:t>04.06.2019 	- 	Einigung Haustarifvertrag (HTV) UK MD</a:t>
            </a:r>
          </a:p>
          <a:p>
            <a:pPr>
              <a:lnSpc>
                <a:spcPct val="150000"/>
              </a:lnSpc>
              <a:tabLst>
                <a:tab pos="1971675" algn="l"/>
                <a:tab pos="2152650" algn="l"/>
              </a:tabLst>
            </a:pPr>
            <a:r>
              <a:rPr lang="de-DE" sz="1400" dirty="0"/>
              <a:t>03.07.2019 	- 	„Okay“ des Aufsichtsrates zur Tarifeinigung des HTV</a:t>
            </a:r>
          </a:p>
          <a:p>
            <a:pPr>
              <a:lnSpc>
                <a:spcPct val="150000"/>
              </a:lnSpc>
              <a:tabLst>
                <a:tab pos="1971675" algn="l"/>
                <a:tab pos="2152650" algn="l"/>
              </a:tabLst>
            </a:pPr>
            <a:r>
              <a:rPr lang="de-DE" sz="1400" dirty="0"/>
              <a:t>30.07.2019	-	Abschluss Redaktionsverhandlungen zum </a:t>
            </a:r>
            <a:r>
              <a:rPr lang="de-DE" sz="1400" b="1" dirty="0">
                <a:solidFill>
                  <a:srgbClr val="FF0000"/>
                </a:solidFill>
              </a:rPr>
              <a:t>TV-L</a:t>
            </a:r>
          </a:p>
          <a:p>
            <a:pPr>
              <a:lnSpc>
                <a:spcPct val="150000"/>
              </a:lnSpc>
              <a:tabLst>
                <a:tab pos="1971675" algn="l"/>
                <a:tab pos="2152650" algn="l"/>
              </a:tabLst>
            </a:pPr>
            <a:r>
              <a:rPr lang="de-DE" sz="1400" dirty="0"/>
              <a:t>05.08.2019	-	Veröffentlichung Azubi-Tarifverträge des HTV</a:t>
            </a:r>
          </a:p>
          <a:p>
            <a:pPr>
              <a:lnSpc>
                <a:spcPct val="150000"/>
              </a:lnSpc>
              <a:tabLst>
                <a:tab pos="1971675" algn="l"/>
                <a:tab pos="2152650" algn="l"/>
              </a:tabLst>
            </a:pPr>
            <a:r>
              <a:rPr lang="de-DE" sz="1400" dirty="0"/>
              <a:t>06.09.2019	-	Texte der Änderungs-TV des </a:t>
            </a:r>
            <a:r>
              <a:rPr lang="de-DE" sz="1400" b="1" dirty="0">
                <a:solidFill>
                  <a:srgbClr val="FF0000"/>
                </a:solidFill>
              </a:rPr>
              <a:t>TV-L</a:t>
            </a:r>
            <a:r>
              <a:rPr lang="de-DE" sz="1400" dirty="0"/>
              <a:t> treffen in Magdeburg ein</a:t>
            </a:r>
          </a:p>
          <a:p>
            <a:pPr>
              <a:lnSpc>
                <a:spcPct val="150000"/>
              </a:lnSpc>
              <a:tabLst>
                <a:tab pos="1971675" algn="l"/>
                <a:tab pos="2152650" algn="l"/>
              </a:tabLst>
            </a:pPr>
            <a:r>
              <a:rPr lang="de-DE" sz="1400" dirty="0"/>
              <a:t>20.09.2019	-	Texte der Änderungs-TV für HTV gehen vom Personalrat an 			ver.di – Verhandlungsführer Wolfgang Pieper</a:t>
            </a:r>
          </a:p>
          <a:p>
            <a:pPr>
              <a:lnSpc>
                <a:spcPct val="150000"/>
              </a:lnSpc>
              <a:tabLst>
                <a:tab pos="1971675" algn="l"/>
                <a:tab pos="2152650" algn="l"/>
              </a:tabLst>
            </a:pPr>
            <a:r>
              <a:rPr lang="de-DE" sz="1400" dirty="0"/>
              <a:t>10.10.2019	- 	Texte der Änderungs-TV für HTV gehen nach Prüfung durch 			ver.di an Geschäftsbereich Personal zur Gegenprüfung</a:t>
            </a:r>
          </a:p>
          <a:p>
            <a:pPr>
              <a:lnSpc>
                <a:spcPct val="150000"/>
              </a:lnSpc>
              <a:tabLst>
                <a:tab pos="1971675" algn="l"/>
                <a:tab pos="2152650" algn="l"/>
              </a:tabLst>
            </a:pPr>
            <a:r>
              <a:rPr lang="de-DE" sz="1400" dirty="0"/>
              <a:t>24.10.2019	- 	Information der Mitarbeiter in Personalversammlung</a:t>
            </a:r>
          </a:p>
          <a:p>
            <a:pPr>
              <a:lnSpc>
                <a:spcPct val="150000"/>
              </a:lnSpc>
              <a:tabLst>
                <a:tab pos="1971675" algn="l"/>
                <a:tab pos="2152650" algn="l"/>
              </a:tabLst>
            </a:pPr>
            <a:r>
              <a:rPr lang="de-DE" sz="1400" dirty="0"/>
              <a:t>		anschließend Veröffentlichung der „lesbaren“ Tarifvertragstexte und 		neuen Tabellen</a:t>
            </a:r>
          </a:p>
          <a:p>
            <a:pPr>
              <a:lnSpc>
                <a:spcPct val="150000"/>
              </a:lnSpc>
              <a:tabLst>
                <a:tab pos="1971675" algn="l"/>
                <a:tab pos="2152650" algn="l"/>
              </a:tabLst>
            </a:pPr>
            <a:r>
              <a:rPr lang="de-DE" sz="1400" dirty="0"/>
              <a:t>Noch offen:	-	Unterschriftenverfahren (KliVo und ver.di-Bundesverwaltung)</a:t>
            </a:r>
          </a:p>
          <a:p>
            <a:pPr>
              <a:lnSpc>
                <a:spcPct val="150000"/>
              </a:lnSpc>
              <a:tabLst>
                <a:tab pos="1971675" algn="l"/>
                <a:tab pos="2152650" algn="l"/>
              </a:tabLst>
            </a:pPr>
            <a:r>
              <a:rPr lang="de-DE" sz="1400" dirty="0"/>
              <a:t>	-	Verhandlung mit Bezügestelle zur Beauftragung der Umsetzung</a:t>
            </a:r>
          </a:p>
        </p:txBody>
      </p:sp>
    </p:spTree>
    <p:extLst>
      <p:ext uri="{BB962C8B-B14F-4D97-AF65-F5344CB8AC3E}">
        <p14:creationId xmlns:p14="http://schemas.microsoft.com/office/powerpoint/2010/main" val="395444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148064" y="188640"/>
            <a:ext cx="37075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Personalversammlung</a:t>
            </a:r>
          </a:p>
          <a:p>
            <a:pPr lvl="0" algn="r">
              <a:defRPr/>
            </a:pPr>
            <a:r>
              <a: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24. Oktober 2019</a:t>
            </a:r>
          </a:p>
        </p:txBody>
      </p:sp>
      <p:pic>
        <p:nvPicPr>
          <p:cNvPr id="1027" name="Picture 3" descr="Anfang PR Seit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88640"/>
            <a:ext cx="3962400" cy="714375"/>
          </a:xfrm>
          <a:prstGeom prst="rect">
            <a:avLst/>
          </a:prstGeom>
          <a:noFill/>
        </p:spPr>
      </p:pic>
      <p:cxnSp>
        <p:nvCxnSpPr>
          <p:cNvPr id="10" name="Gerade Verbindung 9"/>
          <p:cNvCxnSpPr/>
          <p:nvPr/>
        </p:nvCxnSpPr>
        <p:spPr>
          <a:xfrm>
            <a:off x="179512" y="1052736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-28195" y="6464702"/>
            <a:ext cx="28151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bg1"/>
                </a:solidFill>
              </a:rPr>
              <a:t>PV 02/2019 – Schulze</a:t>
            </a:r>
          </a:p>
          <a:p>
            <a:r>
              <a:rPr lang="de-DE" sz="1000" dirty="0">
                <a:solidFill>
                  <a:schemeClr val="bg1"/>
                </a:solidFill>
              </a:rPr>
              <a:t>http://www.med.uni-magdeburg.de/fme/prmed/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537084" y="1493192"/>
            <a:ext cx="80648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5350" indent="-895350"/>
            <a:r>
              <a:rPr lang="de-DE" b="1" u="sng" dirty="0"/>
              <a:t>Welche Tarifverträge waren zu ändern ?</a:t>
            </a:r>
          </a:p>
          <a:p>
            <a:pPr marL="895350" indent="-8953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dirty="0"/>
              <a:t>Azubi- Tarifverträge (TV-A-UK MD &amp; TV-A-Gesundheit-UK MD)</a:t>
            </a:r>
          </a:p>
          <a:p>
            <a:pPr marL="895350" indent="-8953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dirty="0"/>
              <a:t>Manteltarifvertrag (MTV-UK MD)</a:t>
            </a:r>
          </a:p>
          <a:p>
            <a:pPr marL="895350" indent="-8953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dirty="0"/>
              <a:t>Entgelttarifvertrag (ETV-UK MD)</a:t>
            </a:r>
          </a:p>
          <a:p>
            <a:pPr marL="895350" indent="-8953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dirty="0"/>
              <a:t>Entgeltordnung (Anlage A zum ETV-UK MD)</a:t>
            </a:r>
          </a:p>
          <a:p>
            <a:pPr marL="895350" indent="-8953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dirty="0"/>
              <a:t>Überleitungstarifvertrag (TVÜ-UK MD)</a:t>
            </a:r>
          </a:p>
        </p:txBody>
      </p:sp>
    </p:spTree>
    <p:extLst>
      <p:ext uri="{BB962C8B-B14F-4D97-AF65-F5344CB8AC3E}">
        <p14:creationId xmlns:p14="http://schemas.microsoft.com/office/powerpoint/2010/main" val="14708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03548" y="1500486"/>
            <a:ext cx="8064896" cy="5078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5350" indent="-895350"/>
            <a:r>
              <a:rPr lang="de-DE" b="1" u="sng" dirty="0"/>
              <a:t>Änderungen im Manteltarifvertrag</a:t>
            </a:r>
            <a:r>
              <a:rPr lang="de-DE" b="1" dirty="0"/>
              <a:t> (MTV-UK MD)</a:t>
            </a:r>
          </a:p>
          <a:p>
            <a:pPr>
              <a:lnSpc>
                <a:spcPct val="150000"/>
              </a:lnSpc>
            </a:pPr>
            <a:r>
              <a:rPr lang="de-DE" b="1" dirty="0"/>
              <a:t>zum 01.01.2019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/>
              <a:t>Anpassung der Definitionen Bereitschaftsdienst und Rufbereitschaft an Formulierungen TV-L </a:t>
            </a:r>
            <a:r>
              <a:rPr lang="de-DE" sz="1600" b="1" dirty="0"/>
              <a:t>(§ 7 Absätze (3) und (4) MTV-UK MD)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/>
              <a:t>Regelung zum Rufbereitschaftsdienstentgelt bei Arbeitsleistung vom Aufenthaltsort aus (z.B. per Telefon oder PC von Zuhause) 	</a:t>
            </a:r>
          </a:p>
          <a:p>
            <a:pPr marL="271463" lvl="1">
              <a:lnSpc>
                <a:spcPct val="150000"/>
              </a:lnSpc>
            </a:pPr>
            <a:r>
              <a:rPr lang="de-DE" sz="1600" b="1" dirty="0"/>
              <a:t>(§ 11 MTV-UK MD)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/>
              <a:t>Neudefinition Überstunden für Teilzeitbeschäftigte </a:t>
            </a:r>
          </a:p>
          <a:p>
            <a:pPr marL="271463">
              <a:lnSpc>
                <a:spcPct val="150000"/>
              </a:lnSpc>
            </a:pPr>
            <a:r>
              <a:rPr lang="de-DE" sz="1600" b="1" dirty="0"/>
              <a:t>(§ 7 Absatz (7) MTV-UK MD – gültig ab 01.07.2019 !)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/>
              <a:t>Anpassung der Regelungen des MTV-UK MD an Formulierungen TV-L </a:t>
            </a:r>
          </a:p>
          <a:p>
            <a:pPr marL="2508250" lvl="1" indent="-35401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1600" b="1" dirty="0"/>
              <a:t>Bemessungsgrundlage Entgeltfortzahlung (§ 21), </a:t>
            </a:r>
          </a:p>
          <a:p>
            <a:pPr marL="2508250" lvl="1" indent="-35401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1600" b="1" dirty="0"/>
              <a:t>Entgelt im Krankheitsfall (§ 21a), </a:t>
            </a:r>
          </a:p>
          <a:p>
            <a:pPr marL="2508250" lvl="1" indent="-35401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1600" b="1" dirty="0"/>
              <a:t>Beendigung des Arbeitsverhältnisses bei Rente (§ 24)</a:t>
            </a:r>
            <a:endParaRPr lang="de-DE" sz="1600" dirty="0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148064" y="188640"/>
            <a:ext cx="37075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Personalversammlung</a:t>
            </a:r>
          </a:p>
          <a:p>
            <a:pPr lvl="0" algn="r">
              <a:defRPr/>
            </a:pPr>
            <a:r>
              <a: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24. Oktober 2019</a:t>
            </a:r>
          </a:p>
        </p:txBody>
      </p:sp>
      <p:pic>
        <p:nvPicPr>
          <p:cNvPr id="1027" name="Picture 3" descr="Anfang PR Seit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88640"/>
            <a:ext cx="3962400" cy="714375"/>
          </a:xfrm>
          <a:prstGeom prst="rect">
            <a:avLst/>
          </a:prstGeom>
          <a:noFill/>
        </p:spPr>
      </p:pic>
      <p:cxnSp>
        <p:nvCxnSpPr>
          <p:cNvPr id="10" name="Gerade Verbindung 9"/>
          <p:cNvCxnSpPr/>
          <p:nvPr/>
        </p:nvCxnSpPr>
        <p:spPr>
          <a:xfrm>
            <a:off x="179512" y="1052736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-28195" y="6464702"/>
            <a:ext cx="28151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bg1"/>
                </a:solidFill>
              </a:rPr>
              <a:t>PV 02/2019 – Schulze</a:t>
            </a:r>
          </a:p>
          <a:p>
            <a:r>
              <a:rPr lang="de-DE" sz="1000" dirty="0">
                <a:solidFill>
                  <a:schemeClr val="bg1"/>
                </a:solidFill>
              </a:rPr>
              <a:t>http://www.med.uni-magdeburg.de/fme/prmed/</a:t>
            </a:r>
          </a:p>
        </p:txBody>
      </p:sp>
    </p:spTree>
    <p:extLst>
      <p:ext uri="{BB962C8B-B14F-4D97-AF65-F5344CB8AC3E}">
        <p14:creationId xmlns:p14="http://schemas.microsoft.com/office/powerpoint/2010/main" val="401272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148064" y="188640"/>
            <a:ext cx="37075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Personalversammlung</a:t>
            </a:r>
          </a:p>
          <a:p>
            <a:pPr lvl="0" algn="r">
              <a:defRPr/>
            </a:pPr>
            <a:r>
              <a: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24. Oktober 2019</a:t>
            </a:r>
          </a:p>
        </p:txBody>
      </p:sp>
      <p:pic>
        <p:nvPicPr>
          <p:cNvPr id="1027" name="Picture 3" descr="Anfang PR Seit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88640"/>
            <a:ext cx="3962400" cy="714375"/>
          </a:xfrm>
          <a:prstGeom prst="rect">
            <a:avLst/>
          </a:prstGeom>
          <a:noFill/>
        </p:spPr>
      </p:pic>
      <p:cxnSp>
        <p:nvCxnSpPr>
          <p:cNvPr id="10" name="Gerade Verbindung 9"/>
          <p:cNvCxnSpPr/>
          <p:nvPr/>
        </p:nvCxnSpPr>
        <p:spPr>
          <a:xfrm>
            <a:off x="179512" y="1052736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-28195" y="6464702"/>
            <a:ext cx="28151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bg1"/>
                </a:solidFill>
              </a:rPr>
              <a:t>PV 02/2019 – Schulze</a:t>
            </a:r>
          </a:p>
          <a:p>
            <a:r>
              <a:rPr lang="de-DE" sz="1000" dirty="0">
                <a:solidFill>
                  <a:schemeClr val="bg1"/>
                </a:solidFill>
              </a:rPr>
              <a:t>http://www.med.uni-magdeburg.de/fme/prmed/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539552" y="1340768"/>
            <a:ext cx="8064896" cy="5719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5350" indent="-895350"/>
            <a:r>
              <a:rPr lang="de-DE" b="1" u="sng" dirty="0"/>
              <a:t>Weitere Änderungen im Manteltarifvertrag</a:t>
            </a:r>
            <a:r>
              <a:rPr lang="de-DE" b="1" dirty="0"/>
              <a:t> (MTV-UK MD)</a:t>
            </a:r>
          </a:p>
          <a:p>
            <a:pPr>
              <a:lnSpc>
                <a:spcPct val="150000"/>
              </a:lnSpc>
            </a:pPr>
            <a:r>
              <a:rPr lang="de-DE" b="1" dirty="0"/>
              <a:t>zum 01.01.2019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/>
              <a:t>Änderungen im § 29 MTV-UK MD Beschäftigungssicherung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b="1" dirty="0"/>
              <a:t>Aufgabe generelles Verbot von betriebsbedingten Kündigungen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b="1" dirty="0"/>
              <a:t>Sicherung von individuellen Ansprüchen der Beschäftigten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b="1" dirty="0"/>
              <a:t>Betriebsbedingte Kündigung unzulässig, wenn im Fall von Ausgliederungen Haustarifvertrag nicht mehr zur Anwendung kommt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b="1" dirty="0"/>
              <a:t>Sicherstellung der Anwendung des Haustarifvertrages bei Neugründung von Einrichtungen mit Personalausgliederungen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b="1" dirty="0"/>
              <a:t>Im Fall von betriebsbedingten Änderungskündigungen zur Übertragung neuer Tätigkeit ist eine Herabgruppierung auf 					maximal 2 Entgeltgruppen begrenzt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8100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39552" y="1340768"/>
            <a:ext cx="8064896" cy="3047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5350" indent="-895350"/>
            <a:r>
              <a:rPr lang="de-DE" b="1" u="sng" dirty="0"/>
              <a:t>Weitere Änderungen im Manteltarifvertrag</a:t>
            </a:r>
            <a:r>
              <a:rPr lang="de-DE" b="1" dirty="0"/>
              <a:t> (MTV-UK MD)</a:t>
            </a:r>
          </a:p>
          <a:p>
            <a:pPr>
              <a:lnSpc>
                <a:spcPct val="150000"/>
              </a:lnSpc>
            </a:pPr>
            <a:r>
              <a:rPr lang="de-DE" b="1" dirty="0"/>
              <a:t>zum 01.01.2020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/>
              <a:t>Anpassung Samstagszuschläge von 13 – 21 Uhr an TV-L </a:t>
            </a:r>
          </a:p>
          <a:p>
            <a:pPr marL="271463">
              <a:lnSpc>
                <a:spcPct val="150000"/>
              </a:lnSpc>
            </a:pPr>
            <a:r>
              <a:rPr lang="de-DE" sz="1600" b="1" dirty="0"/>
              <a:t>(§ 8 Absatz 1 MTV-UK MD)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  <a:tabLst>
                <a:tab pos="271463" algn="l"/>
              </a:tabLst>
            </a:pPr>
            <a:r>
              <a:rPr lang="de-DE" sz="1600" b="1" dirty="0"/>
              <a:t>d.h. 20 v.H., wenn nicht im Rahmen von Wechselschicht- o. Schichtarbeit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  <a:tabLst>
                <a:tab pos="271463" algn="l"/>
              </a:tabLst>
            </a:pPr>
            <a:r>
              <a:rPr lang="de-DE" sz="1600" b="1" dirty="0"/>
              <a:t>im Übrigen 0,64 €/h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71463" algn="l"/>
              </a:tabLst>
            </a:pPr>
            <a:r>
              <a:rPr lang="de-DE" sz="1600" b="1" dirty="0"/>
              <a:t>Erhöhung Anspruch Zusatzurlaub bei Wechselschichtarbeit</a:t>
            </a:r>
          </a:p>
          <a:p>
            <a:pPr marL="271463">
              <a:lnSpc>
                <a:spcPct val="150000"/>
              </a:lnSpc>
              <a:tabLst>
                <a:tab pos="271463" algn="l"/>
              </a:tabLst>
            </a:pPr>
            <a:r>
              <a:rPr lang="de-DE" sz="1600" b="1" dirty="0"/>
              <a:t>(§ 17 Absatz (6) und (7))</a:t>
            </a:r>
            <a:endParaRPr lang="de-DE" sz="1600" dirty="0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148064" y="188640"/>
            <a:ext cx="37075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Personalversammlung</a:t>
            </a:r>
          </a:p>
          <a:p>
            <a:pPr lvl="0" algn="r">
              <a:defRPr/>
            </a:pPr>
            <a:r>
              <a: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24. Oktober 2019</a:t>
            </a:r>
          </a:p>
        </p:txBody>
      </p:sp>
      <p:pic>
        <p:nvPicPr>
          <p:cNvPr id="1027" name="Picture 3" descr="Anfang PR Seit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88640"/>
            <a:ext cx="3962400" cy="714375"/>
          </a:xfrm>
          <a:prstGeom prst="rect">
            <a:avLst/>
          </a:prstGeom>
          <a:noFill/>
        </p:spPr>
      </p:pic>
      <p:cxnSp>
        <p:nvCxnSpPr>
          <p:cNvPr id="10" name="Gerade Verbindung 9"/>
          <p:cNvCxnSpPr/>
          <p:nvPr/>
        </p:nvCxnSpPr>
        <p:spPr>
          <a:xfrm>
            <a:off x="-51753" y="1268760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-28195" y="6464702"/>
            <a:ext cx="28151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bg1"/>
                </a:solidFill>
              </a:rPr>
              <a:t>PV 02/2019 – Schulze</a:t>
            </a:r>
          </a:p>
          <a:p>
            <a:r>
              <a:rPr lang="de-DE" sz="1000" dirty="0">
                <a:solidFill>
                  <a:schemeClr val="bg1"/>
                </a:solidFill>
              </a:rPr>
              <a:t>http://www.med.uni-magdeburg.de/fme/prmed/</a:t>
            </a: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xmlns="" id="{EF0C446D-EC84-4760-81DF-254CD15158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675183"/>
              </p:ext>
            </p:extLst>
          </p:nvPr>
        </p:nvGraphicFramePr>
        <p:xfrm>
          <a:off x="1763688" y="4371088"/>
          <a:ext cx="6984776" cy="1938210"/>
        </p:xfrm>
        <a:graphic>
          <a:graphicData uri="http://schemas.openxmlformats.org/drawingml/2006/table">
            <a:tbl>
              <a:tblPr firstRow="1" firstCol="1" bandRow="1"/>
              <a:tblGrid>
                <a:gridCol w="1103543">
                  <a:extLst>
                    <a:ext uri="{9D8B030D-6E8A-4147-A177-3AD203B41FA5}">
                      <a16:colId xmlns:a16="http://schemas.microsoft.com/office/drawing/2014/main" xmlns="" val="3218986143"/>
                    </a:ext>
                  </a:extLst>
                </a:gridCol>
                <a:gridCol w="1960411">
                  <a:extLst>
                    <a:ext uri="{9D8B030D-6E8A-4147-A177-3AD203B41FA5}">
                      <a16:colId xmlns:a16="http://schemas.microsoft.com/office/drawing/2014/main" xmlns="" val="3252309313"/>
                    </a:ext>
                  </a:extLst>
                </a:gridCol>
                <a:gridCol w="1960411">
                  <a:extLst>
                    <a:ext uri="{9D8B030D-6E8A-4147-A177-3AD203B41FA5}">
                      <a16:colId xmlns:a16="http://schemas.microsoft.com/office/drawing/2014/main" xmlns="" val="1834189209"/>
                    </a:ext>
                  </a:extLst>
                </a:gridCol>
                <a:gridCol w="1960411">
                  <a:extLst>
                    <a:ext uri="{9D8B030D-6E8A-4147-A177-3AD203B41FA5}">
                      <a16:colId xmlns:a16="http://schemas.microsoft.com/office/drawing/2014/main" xmlns="" val="1355974160"/>
                    </a:ext>
                  </a:extLst>
                </a:gridCol>
              </a:tblGrid>
              <a:tr h="628610">
                <a:tc>
                  <a:txBody>
                    <a:bodyPr/>
                    <a:lstStyle/>
                    <a:p>
                      <a:pPr marL="45720" algn="ctr"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Für ständige Wechselschicht-arbeit</a:t>
                      </a:r>
                      <a:endParaRPr lang="de-DE" sz="1000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de-DE" sz="10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de-DE" sz="10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de-DE" sz="10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52200091"/>
                  </a:ext>
                </a:extLst>
              </a:tr>
              <a:tr h="2619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Monate</a:t>
                      </a:r>
                      <a:endParaRPr lang="de-DE" sz="10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2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2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Tage auf 3 Tage erhöht</a:t>
                      </a:r>
                      <a:endParaRPr lang="de-DE" sz="1000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52737157"/>
                  </a:ext>
                </a:extLst>
              </a:tr>
              <a:tr h="2619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Monate</a:t>
                      </a:r>
                      <a:endParaRPr lang="de-DE" sz="10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Tage auf 4 Tage erhöht</a:t>
                      </a:r>
                      <a:endParaRPr lang="de-DE" sz="10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Tage auf 4 Tage erhöht</a:t>
                      </a:r>
                      <a:endParaRPr lang="de-DE" sz="10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Tage auf 4 Tage erhöht</a:t>
                      </a:r>
                      <a:endParaRPr lang="de-DE" sz="10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69099255"/>
                  </a:ext>
                </a:extLst>
              </a:tr>
              <a:tr h="2619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 Monate</a:t>
                      </a:r>
                      <a:endParaRPr lang="de-DE" sz="10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Tage auf Tage 5 erhöht</a:t>
                      </a:r>
                      <a:endParaRPr lang="de-DE" sz="10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Tage auf 6 Tage erhöht</a:t>
                      </a:r>
                      <a:endParaRPr lang="de-DE" sz="10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Tage auf 6 Tage erhöht</a:t>
                      </a:r>
                      <a:endParaRPr lang="de-DE" sz="10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47177347"/>
                  </a:ext>
                </a:extLst>
              </a:tr>
              <a:tr h="2619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Monate</a:t>
                      </a:r>
                      <a:endParaRPr lang="de-DE" sz="10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Tage auf Tage 6 erhöht</a:t>
                      </a:r>
                      <a:endParaRPr lang="de-DE" sz="10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Tage auf 7 Tage erhöht</a:t>
                      </a:r>
                      <a:endParaRPr lang="de-DE" sz="10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Tage auf 7 Tage erhöht</a:t>
                      </a:r>
                      <a:endParaRPr lang="de-DE" sz="10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99612227"/>
                  </a:ext>
                </a:extLst>
              </a:tr>
              <a:tr h="2619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 Monate </a:t>
                      </a:r>
                      <a:endParaRPr lang="de-DE" sz="1000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Tage auf Tage 7 erhöht</a:t>
                      </a:r>
                      <a:endParaRPr lang="de-DE" sz="10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Tage auf 8 Tage erhöht</a:t>
                      </a:r>
                      <a:endParaRPr lang="de-DE" sz="10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Tage auf 9 Tage erhöht</a:t>
                      </a:r>
                      <a:endParaRPr lang="de-DE" sz="1000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275761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878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39552" y="1293218"/>
            <a:ext cx="8064896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5350" indent="-895350"/>
            <a:r>
              <a:rPr lang="de-DE" b="1" u="sng" dirty="0"/>
              <a:t>Änderungen im Entgelttarifvertrag</a:t>
            </a:r>
            <a:r>
              <a:rPr lang="de-DE" b="1" dirty="0"/>
              <a:t> (ETV-UK MD) </a:t>
            </a:r>
          </a:p>
          <a:p>
            <a:pPr marL="895350" indent="-895350">
              <a:lnSpc>
                <a:spcPct val="150000"/>
              </a:lnSpc>
            </a:pPr>
            <a:r>
              <a:rPr lang="de-DE" b="1" dirty="0"/>
              <a:t>zum 01.01.2019</a:t>
            </a:r>
          </a:p>
          <a:p>
            <a:pPr marL="271463" indent="-2714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/>
              <a:t>neue Entgelttabellen </a:t>
            </a:r>
            <a:r>
              <a:rPr lang="de-DE" sz="1600" b="1" dirty="0"/>
              <a:t>(§ 4 ETV-UK MD)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b="1" dirty="0"/>
              <a:t>zum 01.01.2019 - plus 3,01 % (mind. 100 €)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b="1" dirty="0"/>
              <a:t>zum 01.01.2020 – plus 3,12 % (mind. 90 €)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b="1" dirty="0"/>
              <a:t>zum 01.01.2021 – plus 1,29 % (mind. 50 €)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/>
              <a:t>Tabellen frühstens kündbar zum 30. September 2021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/>
              <a:t>neue Mindestwerte der Garantiebeträge bei Höhergruppierungen</a:t>
            </a:r>
          </a:p>
          <a:p>
            <a:pPr marL="271463">
              <a:lnSpc>
                <a:spcPct val="150000"/>
              </a:lnSpc>
            </a:pPr>
            <a:r>
              <a:rPr lang="de-DE" sz="1600" b="1" dirty="0"/>
              <a:t>(§ 6 Absatz (4) ETV-UK MD)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b="1" dirty="0"/>
              <a:t>100 € bei E 2 – E 8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b="1" dirty="0"/>
              <a:t>180 € bei E 9a – E 15 </a:t>
            </a:r>
          </a:p>
          <a:p>
            <a:pPr marL="895350" indent="-8953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148064" y="188640"/>
            <a:ext cx="37075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Personalversammlung</a:t>
            </a:r>
          </a:p>
          <a:p>
            <a:pPr lvl="0" algn="r">
              <a:defRPr/>
            </a:pPr>
            <a:r>
              <a: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24. Oktober 2019</a:t>
            </a:r>
          </a:p>
        </p:txBody>
      </p:sp>
      <p:pic>
        <p:nvPicPr>
          <p:cNvPr id="1027" name="Picture 3" descr="Anfang PR Seit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88640"/>
            <a:ext cx="3962400" cy="714375"/>
          </a:xfrm>
          <a:prstGeom prst="rect">
            <a:avLst/>
          </a:prstGeom>
          <a:noFill/>
        </p:spPr>
      </p:pic>
      <p:cxnSp>
        <p:nvCxnSpPr>
          <p:cNvPr id="10" name="Gerade Verbindung 9"/>
          <p:cNvCxnSpPr/>
          <p:nvPr/>
        </p:nvCxnSpPr>
        <p:spPr>
          <a:xfrm>
            <a:off x="179512" y="1052736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-28195" y="6464702"/>
            <a:ext cx="28151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bg1"/>
                </a:solidFill>
              </a:rPr>
              <a:t>PV 02/2019 – Schulze</a:t>
            </a:r>
          </a:p>
          <a:p>
            <a:r>
              <a:rPr lang="de-DE" sz="1000" dirty="0">
                <a:solidFill>
                  <a:schemeClr val="bg1"/>
                </a:solidFill>
              </a:rPr>
              <a:t>http://www.med.uni-magdeburg.de/fme/prmed/</a:t>
            </a:r>
          </a:p>
        </p:txBody>
      </p:sp>
    </p:spTree>
    <p:extLst>
      <p:ext uri="{BB962C8B-B14F-4D97-AF65-F5344CB8AC3E}">
        <p14:creationId xmlns:p14="http://schemas.microsoft.com/office/powerpoint/2010/main" val="240389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148064" y="188640"/>
            <a:ext cx="37075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Personalversammlung</a:t>
            </a:r>
          </a:p>
          <a:p>
            <a:pPr lvl="0" algn="r">
              <a:defRPr/>
            </a:pPr>
            <a:r>
              <a: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24. Oktober 2019</a:t>
            </a:r>
          </a:p>
        </p:txBody>
      </p:sp>
      <p:pic>
        <p:nvPicPr>
          <p:cNvPr id="1027" name="Picture 3" descr="Anfang PR Seit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88640"/>
            <a:ext cx="3962400" cy="714375"/>
          </a:xfrm>
          <a:prstGeom prst="rect">
            <a:avLst/>
          </a:prstGeom>
          <a:noFill/>
        </p:spPr>
      </p:pic>
      <p:cxnSp>
        <p:nvCxnSpPr>
          <p:cNvPr id="10" name="Gerade Verbindung 9"/>
          <p:cNvCxnSpPr/>
          <p:nvPr/>
        </p:nvCxnSpPr>
        <p:spPr>
          <a:xfrm>
            <a:off x="179512" y="1052736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-28195" y="6464702"/>
            <a:ext cx="28151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bg1"/>
                </a:solidFill>
              </a:rPr>
              <a:t>PV 02/2019 – Schulze</a:t>
            </a:r>
          </a:p>
          <a:p>
            <a:r>
              <a:rPr lang="de-DE" sz="1000" dirty="0">
                <a:solidFill>
                  <a:schemeClr val="bg1"/>
                </a:solidFill>
              </a:rPr>
              <a:t>http://www.med.uni-magdeburg.de/fme/prmed/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539552" y="1293218"/>
            <a:ext cx="8064896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5350" indent="-895350"/>
            <a:r>
              <a:rPr lang="de-DE" b="1" u="sng" dirty="0"/>
              <a:t>Änderungen im Entgelttarifvertrag</a:t>
            </a:r>
            <a:r>
              <a:rPr lang="de-DE" b="1" dirty="0"/>
              <a:t> (ETV-UK MD) </a:t>
            </a:r>
          </a:p>
          <a:p>
            <a:pPr marL="895350" indent="-895350">
              <a:lnSpc>
                <a:spcPct val="150000"/>
              </a:lnSpc>
            </a:pPr>
            <a:r>
              <a:rPr lang="de-DE" b="1" dirty="0"/>
              <a:t>zum 01.01.2019</a:t>
            </a:r>
          </a:p>
          <a:p>
            <a:pPr marL="271463" indent="-2714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/>
              <a:t>neue dynamische Funktionszulagen </a:t>
            </a:r>
            <a:r>
              <a:rPr lang="de-DE" sz="1600" b="1" dirty="0"/>
              <a:t>(§ 8a Absatz (9) und (10) ETV-UK MD)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b="1" dirty="0"/>
              <a:t>75 € für benannte Praxisanleiter mit Zusatzqualifikation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b="1" dirty="0"/>
              <a:t>120 € „Uniklinikzulage</a:t>
            </a:r>
            <a:r>
              <a:rPr lang="de-DE" b="1" dirty="0" smtClean="0"/>
              <a:t>“ (gültig </a:t>
            </a:r>
            <a:r>
              <a:rPr lang="de-DE" b="1" dirty="0"/>
              <a:t>ab </a:t>
            </a:r>
            <a:r>
              <a:rPr lang="de-DE" b="1" dirty="0" smtClean="0"/>
              <a:t>01.06.2019 </a:t>
            </a:r>
            <a:r>
              <a:rPr lang="de-DE" b="1" dirty="0"/>
              <a:t>!) für Beschäftigte, die nach Anlage A Teil IV eingruppiert sind (Beschäftigte im Pflegedienst</a:t>
            </a:r>
            <a:r>
              <a:rPr lang="de-DE" b="1" dirty="0" smtClean="0"/>
              <a:t>)</a:t>
            </a:r>
            <a:endParaRPr lang="de-DE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/>
              <a:t>Sonderregelung zur Stufenzuordnung bei Einstellung in KR 7 – KR 17</a:t>
            </a:r>
          </a:p>
          <a:p>
            <a:pPr marL="271463" lvl="1">
              <a:lnSpc>
                <a:spcPct val="150000"/>
              </a:lnSpc>
            </a:pPr>
            <a:r>
              <a:rPr lang="de-DE" sz="1600" b="1" dirty="0"/>
              <a:t>(§ 16 Nr. 2 zu § 5 ETV-UK MD)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b="1" dirty="0"/>
              <a:t>ohne einschlägige Berufserfahrung =&gt; in Stufe 2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b="1" dirty="0"/>
              <a:t>mit mindestens zweijähriger Berufserfahrung =&gt; in Stufe 3</a:t>
            </a:r>
          </a:p>
        </p:txBody>
      </p:sp>
    </p:spTree>
    <p:extLst>
      <p:ext uri="{BB962C8B-B14F-4D97-AF65-F5344CB8AC3E}">
        <p14:creationId xmlns:p14="http://schemas.microsoft.com/office/powerpoint/2010/main" val="336612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imos">
  <a:themeElements>
    <a:clrScheme name="Deimos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Deimo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Deimo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3128</Words>
  <Application>Microsoft Office PowerPoint</Application>
  <PresentationFormat>Bildschirmpräsentation (4:3)</PresentationFormat>
  <Paragraphs>648</Paragraphs>
  <Slides>28</Slides>
  <Notes>28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29" baseType="lpstr">
      <vt:lpstr>Deimos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Schulze, Markus</dc:creator>
  <cp:lastModifiedBy>Schulze, Markus</cp:lastModifiedBy>
  <cp:revision>667</cp:revision>
  <cp:lastPrinted>2016-06-14T05:41:55Z</cp:lastPrinted>
  <dcterms:created xsi:type="dcterms:W3CDTF">2010-04-18T08:19:08Z</dcterms:created>
  <dcterms:modified xsi:type="dcterms:W3CDTF">2019-12-05T09:17:55Z</dcterms:modified>
</cp:coreProperties>
</file>