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80" r:id="rId2"/>
    <p:sldId id="285" r:id="rId3"/>
    <p:sldId id="320" r:id="rId4"/>
    <p:sldId id="319" r:id="rId5"/>
    <p:sldId id="321" r:id="rId6"/>
    <p:sldId id="324" r:id="rId7"/>
    <p:sldId id="325" r:id="rId8"/>
    <p:sldId id="322" r:id="rId9"/>
    <p:sldId id="326" r:id="rId10"/>
    <p:sldId id="328" r:id="rId11"/>
    <p:sldId id="327" r:id="rId12"/>
    <p:sldId id="329" r:id="rId13"/>
    <p:sldId id="330" r:id="rId14"/>
    <p:sldId id="343" r:id="rId15"/>
    <p:sldId id="323" r:id="rId16"/>
    <p:sldId id="332" r:id="rId17"/>
    <p:sldId id="340" r:id="rId18"/>
    <p:sldId id="334" r:id="rId19"/>
    <p:sldId id="335" r:id="rId20"/>
    <p:sldId id="336" r:id="rId21"/>
    <p:sldId id="337" r:id="rId22"/>
    <p:sldId id="345" r:id="rId23"/>
    <p:sldId id="338" r:id="rId24"/>
    <p:sldId id="342" r:id="rId25"/>
    <p:sldId id="341" r:id="rId26"/>
    <p:sldId id="344" r:id="rId27"/>
    <p:sldId id="339" r:id="rId28"/>
    <p:sldId id="298" r:id="rId29"/>
  </p:sldIdLst>
  <p:sldSz cx="9144000" cy="6858000" type="screen4x3"/>
  <p:notesSz cx="6888163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7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00"/>
    <a:srgbClr val="336600"/>
    <a:srgbClr val="008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284" autoAdjust="0"/>
    <p:restoredTop sz="94629" autoAdjust="0"/>
  </p:normalViewPr>
  <p:slideViewPr>
    <p:cSldViewPr>
      <p:cViewPr>
        <p:scale>
          <a:sx n="121" d="100"/>
          <a:sy n="121" d="100"/>
        </p:scale>
        <p:origin x="-1248" y="-228"/>
      </p:cViewPr>
      <p:guideLst>
        <p:guide orient="horz" pos="2387"/>
        <p:guide pos="24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842F880-C2E6-4C3B-B676-A7DF6776CB99}" type="datetimeFigureOut">
              <a:rPr lang="de-DE" smtClean="0"/>
              <a:pPr/>
              <a:t>05.12.2019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11C28B9-8B0D-417B-8E2B-15BE03A76C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7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32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5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69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555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97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65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33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C28B9-8B0D-417B-8E2B-15BE03A76C5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D4CCF4-E4DC-4980-B04E-1C738AB52072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4C0B0D-0561-4DA5-A394-9386BFC48C5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59EC5-9D55-4D59-AB5B-9FDDC8F1C6C7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146C-D5A5-4B3A-8C75-64897FCAC3E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DC4E8-8C29-40CB-868E-074A24C54BD0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F514-3B9C-43DF-AB7F-361295CC0F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00C67-C6CB-45D0-815B-0C67A70B77D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5107-2D1C-4DDF-9067-438F981C815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1D95B-0B4C-4662-8874-0AAC94CBA301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6E2E-D65C-43B1-9A34-D95CA87AC5F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70B6B-CEFF-4181-8F9B-D3F72E61221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96F5-94E4-4A2C-B25B-B4FA775BCD2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07836-2D35-4801-9E8C-7A6CE4CECAA6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051F-9B30-4B60-A36E-63A83EC8F91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D4383-C03F-4414-8E04-ECD6FA385402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2201-2A3A-4A70-BFC4-02B897FFA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A46F9-EAE6-4D98-A6E9-96F57C99E1C7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5F3B3-2AEA-4B58-8E70-687EF12742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5604D5ED-96C4-4FF3-ABBD-8F260D755754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E979-3801-47EE-B7D6-93B818186C4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D6C186-5CF4-4295-AAF1-5736439746C3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D1856C-D6E0-4C16-8723-FE1F65AD57C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EF0CB8-F7A0-4BC8-B361-BCD2701BED8C}" type="datetimeFigureOut">
              <a:rPr lang="de-DE" smtClean="0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7B2693-47F4-4028-BAEC-73802E7ADB8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.uni-magdeburg.de/fme/prmed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med.uni-magdeburg.de/fme/prmed/dw/doku.php?id=p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ni-magdeburg.de/fme/prmed/dw/doku.php?id=p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59"/>
            <a:ext cx="7236296" cy="484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93218"/>
            <a:ext cx="8064896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Erhöhung der Bemessungsgrundlage der Jahressonderzahlung 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10 ETV-UK MD)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63AEA06A-39B1-461C-B20F-509E148F2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73025"/>
              </p:ext>
            </p:extLst>
          </p:nvPr>
        </p:nvGraphicFramePr>
        <p:xfrm>
          <a:off x="899592" y="3134518"/>
          <a:ext cx="7272807" cy="2238699"/>
        </p:xfrm>
        <a:graphic>
          <a:graphicData uri="http://schemas.openxmlformats.org/drawingml/2006/table">
            <a:tbl>
              <a:tblPr firstRow="1" firstCol="1" bandRow="1"/>
              <a:tblGrid>
                <a:gridCol w="3044105">
                  <a:extLst>
                    <a:ext uri="{9D8B030D-6E8A-4147-A177-3AD203B41FA5}">
                      <a16:colId xmlns="" xmlns:a16="http://schemas.microsoft.com/office/drawing/2014/main" val="120938467"/>
                    </a:ext>
                  </a:extLst>
                </a:gridCol>
                <a:gridCol w="2114351">
                  <a:extLst>
                    <a:ext uri="{9D8B030D-6E8A-4147-A177-3AD203B41FA5}">
                      <a16:colId xmlns="" xmlns:a16="http://schemas.microsoft.com/office/drawing/2014/main" val="3229917047"/>
                    </a:ext>
                  </a:extLst>
                </a:gridCol>
                <a:gridCol w="2114351">
                  <a:extLst>
                    <a:ext uri="{9D8B030D-6E8A-4147-A177-3AD203B41FA5}">
                      <a16:colId xmlns="" xmlns:a16="http://schemas.microsoft.com/office/drawing/2014/main" val="857714791"/>
                    </a:ext>
                  </a:extLst>
                </a:gridCol>
              </a:tblGrid>
              <a:tr h="279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 2020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200143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 – E 9b, KR 5 – KR 9,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2 – S 9, Auszubildende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8597711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10 – E 11, KR 10 – KR 15,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10 – S 16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8119199"/>
                  </a:ext>
                </a:extLst>
              </a:tr>
              <a:tr h="55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12 – E 13, KR 16 – KR 17, 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17 – S 18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0193368"/>
                  </a:ext>
                </a:extLst>
              </a:tr>
              <a:tr h="279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14 – E 15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v.H.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v.H.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746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426179"/>
            <a:ext cx="8064896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betroffene Berufsgruppen:</a:t>
            </a:r>
          </a:p>
          <a:p>
            <a:pPr lvl="1"/>
            <a:endParaRPr lang="de-DE" sz="1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4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="" xmlns:a16="http://schemas.microsoft.com/office/drawing/2014/main" id="{9511C3D6-7115-4083-A6ED-0415553F3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90196"/>
              </p:ext>
            </p:extLst>
          </p:nvPr>
        </p:nvGraphicFramePr>
        <p:xfrm>
          <a:off x="1654598" y="3284984"/>
          <a:ext cx="720104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24">
                  <a:extLst>
                    <a:ext uri="{9D8B030D-6E8A-4147-A177-3AD203B41FA5}">
                      <a16:colId xmlns="" xmlns:a16="http://schemas.microsoft.com/office/drawing/2014/main" val="1959865240"/>
                    </a:ext>
                  </a:extLst>
                </a:gridCol>
                <a:gridCol w="3600524">
                  <a:extLst>
                    <a:ext uri="{9D8B030D-6E8A-4147-A177-3AD203B41FA5}">
                      <a16:colId xmlns="" xmlns:a16="http://schemas.microsoft.com/office/drawing/2014/main" val="3424772301"/>
                    </a:ext>
                  </a:extLst>
                </a:gridCol>
              </a:tblGrid>
              <a:tr h="3262262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Verwaltungsdienst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Beschäftigte im fernmeldetechnischen 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err="1"/>
                        <a:t>Audiologieassistenten</a:t>
                      </a:r>
                      <a:endParaRPr lang="de-DE" sz="1400" b="1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Diätassistenten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Ergotherapeuten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Logopäden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Masseure / med. Bademeister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err="1"/>
                        <a:t>Präparationstechn</a:t>
                      </a:r>
                      <a:r>
                        <a:rPr lang="de-DE" sz="1400" b="1" dirty="0"/>
                        <a:t>.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Med. technische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Orthoptisten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PTA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Physiotherapeuten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b="1" dirty="0" smtClean="0"/>
                        <a:t>Zahntechniker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b="1" dirty="0" smtClean="0"/>
                        <a:t>Beschäftigte im Kassendienst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Handwerks-</a:t>
                      </a:r>
                      <a:r>
                        <a:rPr lang="de-DE" sz="1400" b="1" baseline="0" dirty="0" smtClean="0"/>
                        <a:t> und Industriem</a:t>
                      </a:r>
                      <a:r>
                        <a:rPr lang="de-DE" sz="1400" b="1" dirty="0" smtClean="0"/>
                        <a:t>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Maschinenmeister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Gärtnermeister</a:t>
                      </a:r>
                      <a:endParaRPr lang="de-DE" sz="1400" b="1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Spezielle Facharbeiter mit Meisterbrief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 smtClean="0"/>
                        <a:t>Beschäftigte </a:t>
                      </a:r>
                      <a:r>
                        <a:rPr lang="de-DE" sz="1400" b="1" dirty="0"/>
                        <a:t>im Rettungsdienst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Sozialarbeiter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Erzieher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Techniker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Technische Assistenten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Fotografen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Facharbeiter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b="1" dirty="0"/>
                        <a:t>Orthopädiemechaniker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16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3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12078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lvl="0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„große“ E 9 wird zur E 9b mit 6 Stufen und regulärer Stufenlaufzeit</a:t>
            </a:r>
          </a:p>
          <a:p>
            <a:pPr marL="271463" lvl="0">
              <a:lnSpc>
                <a:spcPct val="150000"/>
              </a:lnSpc>
            </a:pPr>
            <a:r>
              <a:rPr lang="de-DE" sz="1600" b="1" dirty="0">
                <a:solidFill>
                  <a:prstClr val="black"/>
                </a:solidFill>
              </a:rPr>
              <a:t>(de facto </a:t>
            </a:r>
            <a:r>
              <a:rPr lang="de-DE" sz="1600" b="1" dirty="0" smtClean="0">
                <a:solidFill>
                  <a:prstClr val="black"/>
                </a:solidFill>
              </a:rPr>
              <a:t>nur erhöht </a:t>
            </a:r>
            <a:r>
              <a:rPr lang="de-DE" sz="1600" b="1" dirty="0">
                <a:solidFill>
                  <a:prstClr val="black"/>
                </a:solidFill>
              </a:rPr>
              <a:t>um Prozentwerte der Tarifsteigerungen 2019 / 2020 / 2021)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„kleine“ E 9 wird zur E 9a mit 6 Stufen und regulärer Stufenlaufzeit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 3 – entspricht E 8 Stufe 4 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Stufen 4+5 – entsprechen E 9b Stufen 3+4</a:t>
            </a:r>
          </a:p>
          <a:p>
            <a:pPr marL="557213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 9a Stufe 6 – neuer Wert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F4630253-FA2E-4950-8F8E-EB70C56E7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36327"/>
              </p:ext>
            </p:extLst>
          </p:nvPr>
        </p:nvGraphicFramePr>
        <p:xfrm>
          <a:off x="1691680" y="4545794"/>
          <a:ext cx="6452568" cy="1769185"/>
        </p:xfrm>
        <a:graphic>
          <a:graphicData uri="http://schemas.openxmlformats.org/drawingml/2006/table">
            <a:tbl>
              <a:tblPr/>
              <a:tblGrid>
                <a:gridCol w="921210">
                  <a:extLst>
                    <a:ext uri="{9D8B030D-6E8A-4147-A177-3AD203B41FA5}">
                      <a16:colId xmlns="" xmlns:a16="http://schemas.microsoft.com/office/drawing/2014/main" val="1702510861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450791941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2529092072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2500067017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3522054289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2837728459"/>
                    </a:ext>
                  </a:extLst>
                </a:gridCol>
                <a:gridCol w="921893">
                  <a:extLst>
                    <a:ext uri="{9D8B030D-6E8A-4147-A177-3AD203B41FA5}">
                      <a16:colId xmlns="" xmlns:a16="http://schemas.microsoft.com/office/drawing/2014/main" val="200162686"/>
                    </a:ext>
                  </a:extLst>
                </a:gridCol>
              </a:tblGrid>
              <a:tr h="15698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211055"/>
                  </a:ext>
                </a:extLst>
              </a:tr>
              <a:tr h="2273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Entgelt-</a:t>
                      </a:r>
                      <a:b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Grundentgelt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Entwicklungsstufen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9115796"/>
                  </a:ext>
                </a:extLst>
              </a:tr>
              <a:tr h="3462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3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Stufe 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1135846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9b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2.873,64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3.129,67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3.272,55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3.667,36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4.000,09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4.120,10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6328589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9a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2.873,64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3.129,67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3.177,31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3.272,55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3.667,36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3.777,39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1048679"/>
                  </a:ext>
                </a:extLst>
              </a:tr>
              <a:tr h="346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2.699,45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2.945,15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3.064,19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3.177,31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3.302,32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3.379,70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75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2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1207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Aufspaltung „kleine“ &amp; „große“ E 9 in E 9a und E 9b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Überleitung „kleine“ E 9 zur E 9a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geregelt im neuen § </a:t>
            </a:r>
            <a:r>
              <a:rPr lang="de-DE" b="1" dirty="0" smtClean="0"/>
              <a:t>18c TVÜ-UK </a:t>
            </a:r>
            <a:r>
              <a:rPr lang="de-DE" b="1" dirty="0"/>
              <a:t>MD mit Zuordnungstabellen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Zwei Gruppen: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/>
              <a:t>E 9 mit besonderer Stufenlaufzeit in Stufe 3 von 7 Jahren (ehemalige Arbeitertätigkeiten nach Anlage A Teil III)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/>
              <a:t>E 9 mit besonderer Stufenlaufzeit in Stufe 2 von 5 Jahren (ehemalige Angestelltentätigkeiten n. Anlage A Teil I und II)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Zuordnungsprinzip: Zuordnung zur Stufe, als hätte E 9a seit Beginn der Tätigkeit gegolten (Restzeit in der letzten Stufe wird 				       mitgenommen)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4169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2" y="912241"/>
            <a:ext cx="4925698" cy="59525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1213" y="3645024"/>
            <a:ext cx="239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 finde ich die Überleitungsregeln, bzw. den </a:t>
            </a:r>
          </a:p>
          <a:p>
            <a:r>
              <a:rPr lang="de-DE" dirty="0" smtClean="0"/>
              <a:t>TVÜ-UK MD?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47751" y="501317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Hier!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estreifter Pfeil nach rechts 10"/>
          <p:cNvSpPr/>
          <p:nvPr/>
        </p:nvSpPr>
        <p:spPr>
          <a:xfrm rot="1462514">
            <a:off x="1859373" y="5779057"/>
            <a:ext cx="2208977" cy="484632"/>
          </a:xfrm>
          <a:prstGeom prst="stripedRightArrow">
            <a:avLst/>
          </a:prstGeom>
          <a:solidFill>
            <a:srgbClr val="FFC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1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120780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E 9 in E 9a nach § 18c </a:t>
            </a:r>
            <a:r>
              <a:rPr lang="de-DE" b="1" u="sng" dirty="0" smtClean="0"/>
              <a:t>Abs. 2 TVÜ-UK </a:t>
            </a:r>
            <a:r>
              <a:rPr lang="de-DE" b="1" u="sng" dirty="0"/>
              <a:t>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Zuordnung E 9 mit besonderer Stufenlaufzeit in Stufe 3 von 7 Jahren </a:t>
            </a:r>
          </a:p>
          <a:p>
            <a:pPr marL="895350" indent="-895350"/>
            <a:r>
              <a:rPr lang="de-DE" sz="1600" b="1" dirty="0"/>
              <a:t>(ehemalige Arbeitertätigkeiten nach Anlage A Teil III)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66ED6F35-9EFD-4BCF-AAA4-8A80DB475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04526"/>
              </p:ext>
            </p:extLst>
          </p:nvPr>
        </p:nvGraphicFramePr>
        <p:xfrm>
          <a:off x="2987824" y="2276872"/>
          <a:ext cx="521462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265">
                  <a:extLst>
                    <a:ext uri="{9D8B030D-6E8A-4147-A177-3AD203B41FA5}">
                      <a16:colId xmlns="" xmlns:a16="http://schemas.microsoft.com/office/drawing/2014/main" val="2768616340"/>
                    </a:ext>
                  </a:extLst>
                </a:gridCol>
                <a:gridCol w="2586355">
                  <a:extLst>
                    <a:ext uri="{9D8B030D-6E8A-4147-A177-3AD203B41FA5}">
                      <a16:colId xmlns="" xmlns:a16="http://schemas.microsoft.com/office/drawing/2014/main" val="3650050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bisherige Stufe / Jahr innerhalb der Stufe / Restzeit (R)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neue Stufe / Jahr innerhalb der Stufe / Restzeit (R)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8197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1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1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334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889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2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9433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7245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7385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3135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6002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4468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6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743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3 / 7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54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1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1686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2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772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3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053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4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3393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5 / 5 / 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5700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>
                          <a:effectLst/>
                        </a:rPr>
                        <a:t>4 / 6 und weitere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200" dirty="0">
                          <a:effectLst/>
                        </a:rPr>
                        <a:t>6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4345895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7DD3D30-2D16-44B6-95D3-D34B8B1A93AF}"/>
              </a:ext>
            </a:extLst>
          </p:cNvPr>
          <p:cNvSpPr txBox="1"/>
          <p:nvPr/>
        </p:nvSpPr>
        <p:spPr>
          <a:xfrm>
            <a:off x="554750" y="2216851"/>
            <a:ext cx="2361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Sonderregelung:</a:t>
            </a:r>
          </a:p>
          <a:p>
            <a:r>
              <a:rPr lang="de-DE" sz="1600" dirty="0"/>
              <a:t>Beschäftigte, die in die E 9a Stufe 3 übergeleitet werden, erhalten bis zur Zuordnung zur Stufe 4 das Entgelt der Stufe 4, um Verluste durch die Überleitung auszuschließen. </a:t>
            </a:r>
          </a:p>
        </p:txBody>
      </p:sp>
    </p:spTree>
    <p:extLst>
      <p:ext uri="{BB962C8B-B14F-4D97-AF65-F5344CB8AC3E}">
        <p14:creationId xmlns:p14="http://schemas.microsoft.com/office/powerpoint/2010/main" val="768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02458"/>
            <a:ext cx="52565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E 9 in E 9a </a:t>
            </a:r>
          </a:p>
          <a:p>
            <a:pPr marL="895350" indent="-895350"/>
            <a:r>
              <a:rPr lang="de-DE" b="1" u="sng" dirty="0"/>
              <a:t>nach § 18c </a:t>
            </a:r>
            <a:r>
              <a:rPr lang="de-DE" b="1" u="sng" dirty="0" smtClean="0"/>
              <a:t>Abs. 3 TVÜ-UK </a:t>
            </a:r>
            <a:r>
              <a:rPr lang="de-DE" b="1" u="sng" dirty="0"/>
              <a:t>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Zuordnung E 9 mit besonderer Stufenlaufzeit 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/>
              <a:t>in Stufe 2 von 5 Jahren </a:t>
            </a:r>
          </a:p>
          <a:p>
            <a:pPr marL="895350" indent="-895350"/>
            <a:r>
              <a:rPr lang="de-DE" sz="1600" b="1" dirty="0"/>
              <a:t>(ehemalige Angestelltentätigkeiten </a:t>
            </a:r>
          </a:p>
          <a:p>
            <a:pPr marL="895350" indent="-895350"/>
            <a:r>
              <a:rPr lang="de-DE" sz="1600" b="1" dirty="0"/>
              <a:t>nach Anlage A Teil I und II)</a:t>
            </a:r>
          </a:p>
          <a:p>
            <a:pPr marL="895350" indent="-8953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53304"/>
              </p:ext>
            </p:extLst>
          </p:nvPr>
        </p:nvGraphicFramePr>
        <p:xfrm>
          <a:off x="5810940" y="1052736"/>
          <a:ext cx="2630059" cy="572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="" xmlns:a16="http://schemas.microsoft.com/office/drawing/2014/main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="" xmlns:a16="http://schemas.microsoft.com/office/drawing/2014/main" val="802673510"/>
                    </a:ext>
                  </a:extLst>
                </a:gridCol>
              </a:tblGrid>
              <a:tr h="107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neue Stufe / Jahr innerhalb der Stufe / Restzeit (R)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224365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42107215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6592592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5446397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80367536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1886045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3 / 3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589239270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60103117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0023228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259204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61035149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9395186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6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32419650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7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7954724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8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171055116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9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117439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89634277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726437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1799475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7697508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74937001"/>
                  </a:ext>
                </a:extLst>
              </a:tr>
              <a:tr h="235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4 / 6 und weitere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6 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792989946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898470" cy="32403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51920" y="3573016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Woher weiß ich, welcher Stufe ich zugeordnet bin?</a:t>
            </a:r>
          </a:p>
          <a:p>
            <a:endParaRPr lang="de-DE" sz="1400" dirty="0" smtClean="0"/>
          </a:p>
          <a:p>
            <a:r>
              <a:rPr lang="de-DE" sz="1400" dirty="0" smtClean="0"/>
              <a:t>Schauen Sie hier auf Ihre Entgeltabrechnung !</a:t>
            </a:r>
            <a:endParaRPr lang="de-DE" sz="1400" dirty="0"/>
          </a:p>
        </p:txBody>
      </p:sp>
      <p:sp>
        <p:nvSpPr>
          <p:cNvPr id="8" name="Gestreifter Pfeil nach rechts 7"/>
          <p:cNvSpPr/>
          <p:nvPr/>
        </p:nvSpPr>
        <p:spPr>
          <a:xfrm rot="9270344">
            <a:off x="2204881" y="5514293"/>
            <a:ext cx="1728761" cy="335061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01993"/>
              </p:ext>
            </p:extLst>
          </p:nvPr>
        </p:nvGraphicFramePr>
        <p:xfrm>
          <a:off x="6225587" y="1052736"/>
          <a:ext cx="2630059" cy="572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="" xmlns:a16="http://schemas.microsoft.com/office/drawing/2014/main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="" xmlns:a16="http://schemas.microsoft.com/office/drawing/2014/main" val="802673510"/>
                    </a:ext>
                  </a:extLst>
                </a:gridCol>
              </a:tblGrid>
              <a:tr h="107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neue Stufe / Jahr innerhalb der Stufe / Restzeit (R)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224365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1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42107215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6592592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2 / 2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5446397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80367536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1886045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2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3 / 3 / 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589239270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60103117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0023228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259204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61035149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93951867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6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32419650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7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7954724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8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171055116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3 / 9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-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11743943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1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896342778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2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7264375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3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17994751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4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769750802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4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>
                          <a:effectLst/>
                        </a:rPr>
                        <a:t>5 / 5 / 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74937001"/>
                  </a:ext>
                </a:extLst>
              </a:tr>
              <a:tr h="235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4 / 6 und weitere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6 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792989946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4972294" cy="54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Pflegedienst</a:t>
            </a:r>
          </a:p>
          <a:p>
            <a:pPr marL="271463">
              <a:tabLst>
                <a:tab pos="271463" algn="l"/>
              </a:tabLst>
            </a:pPr>
            <a:r>
              <a:rPr lang="de-DE" sz="1600" dirty="0"/>
              <a:t>(Anlage A Teil IV)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Beschäftigte in der Pflege </a:t>
            </a:r>
          </a:p>
          <a:p>
            <a:pPr marL="541338" lvl="1"/>
            <a:r>
              <a:rPr lang="de-DE" dirty="0"/>
              <a:t>(incl. OTA, ATA, Hebammen, Notfallsanitäter, Hygienefachkräfte)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Leitende Beschäftigte in der Pflege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Beschäftigte im zentralen Sterilisationsdienst</a:t>
            </a:r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in </a:t>
            </a:r>
            <a:r>
              <a:rPr lang="de-DE" dirty="0"/>
              <a:t>der </a:t>
            </a:r>
            <a:r>
              <a:rPr lang="de-DE" dirty="0" smtClean="0"/>
              <a:t>Pflege (</a:t>
            </a:r>
            <a:r>
              <a:rPr lang="de-DE" dirty="0"/>
              <a:t>KR 5 – KR 9 und E 9b – E 12</a:t>
            </a:r>
            <a:r>
              <a:rPr lang="de-DE" dirty="0" smtClean="0"/>
              <a:t>)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5 - Pflegehelfer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6 - Krankenpflegehelfer (einjährige Ausbildung)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7 - Krankenpfleger (dreijährige Ausbildung)</a:t>
            </a:r>
          </a:p>
          <a:p>
            <a:pPr marL="541338" lvl="1" indent="-269875">
              <a:buFont typeface="Wingdings" panose="05000000000000000000" pitchFamily="2" charset="2"/>
              <a:buChar char="Ø"/>
              <a:tabLst>
                <a:tab pos="271463" algn="l"/>
                <a:tab pos="2870200" algn="l"/>
              </a:tabLst>
            </a:pPr>
            <a:r>
              <a:rPr lang="de-DE" dirty="0" smtClean="0"/>
              <a:t>KR 8 - Krankenpfleger </a:t>
            </a:r>
            <a:r>
              <a:rPr lang="de-DE" sz="1400" dirty="0" smtClean="0"/>
              <a:t>„deren </a:t>
            </a:r>
            <a:r>
              <a:rPr lang="de-DE" sz="1400" dirty="0"/>
              <a:t>Tätigkeit sich aufgrund besonderer </a:t>
            </a:r>
            <a:r>
              <a:rPr lang="de-DE" sz="1400" dirty="0" smtClean="0"/>
              <a:t>Schwierigkeit 	erheblich </a:t>
            </a:r>
            <a:r>
              <a:rPr lang="de-DE" sz="1400" dirty="0"/>
              <a:t>aus der </a:t>
            </a:r>
            <a:r>
              <a:rPr lang="de-DE" sz="1400" dirty="0" smtClean="0"/>
              <a:t>Entgeltgruppe KR </a:t>
            </a:r>
            <a:r>
              <a:rPr lang="de-DE" sz="1400" dirty="0"/>
              <a:t>7 Fallgruppe 1 </a:t>
            </a:r>
            <a:r>
              <a:rPr lang="de-DE" sz="1400" dirty="0" smtClean="0"/>
              <a:t>heraushebt“ </a:t>
            </a:r>
          </a:p>
          <a:p>
            <a:pPr marL="557213" lvl="1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KR 9 - Krankenpfleger mit Fachweiterbildung</a:t>
            </a:r>
          </a:p>
          <a:p>
            <a:pPr marL="557213" lvl="1" indent="-285750">
              <a:buFont typeface="Wingdings" panose="05000000000000000000" pitchFamily="2" charset="2"/>
              <a:buChar char="Ø"/>
              <a:tabLst>
                <a:tab pos="271463" algn="l"/>
                <a:tab pos="1973263" algn="l"/>
              </a:tabLst>
            </a:pPr>
            <a:r>
              <a:rPr lang="de-DE" dirty="0" smtClean="0"/>
              <a:t>E 9b – E 12 -	Beschäftigte mit abgeschlossener Hochschulbildung in 	der Pflege (Zuordnung abgestuft nach Verantwortung)</a:t>
            </a:r>
          </a:p>
        </p:txBody>
      </p:sp>
    </p:spTree>
    <p:extLst>
      <p:ext uri="{BB962C8B-B14F-4D97-AF65-F5344CB8AC3E}">
        <p14:creationId xmlns:p14="http://schemas.microsoft.com/office/powerpoint/2010/main" val="25241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019" y="1052736"/>
            <a:ext cx="80648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Entgeltordnung Pflegedienst</a:t>
            </a:r>
          </a:p>
          <a:p>
            <a:pPr marL="271463">
              <a:spcAft>
                <a:spcPts val="600"/>
              </a:spcAft>
              <a:tabLst>
                <a:tab pos="271463" algn="l"/>
              </a:tabLst>
            </a:pPr>
            <a:r>
              <a:rPr lang="de-DE" sz="1600" dirty="0" smtClean="0"/>
              <a:t>(Anlage A Teil IV)</a:t>
            </a:r>
            <a:endParaRPr lang="de-DE" dirty="0" smtClean="0"/>
          </a:p>
          <a:p>
            <a:pPr marL="541338" lvl="1" indent="-269875">
              <a:buFont typeface="Wingdings" panose="05000000000000000000" pitchFamily="2" charset="2"/>
              <a:buChar char="Ø"/>
              <a:tabLst>
                <a:tab pos="271463" algn="l"/>
                <a:tab pos="2870200" algn="l"/>
              </a:tabLst>
            </a:pPr>
            <a:r>
              <a:rPr lang="de-DE" dirty="0" smtClean="0"/>
              <a:t>KR 8 - Krankenpfleger </a:t>
            </a:r>
            <a:r>
              <a:rPr lang="de-DE" sz="1600" dirty="0" smtClean="0"/>
              <a:t>„deren </a:t>
            </a:r>
            <a:r>
              <a:rPr lang="de-DE" sz="1600" dirty="0"/>
              <a:t>Tätigkeit sich aufgrund besonderer </a:t>
            </a:r>
            <a:r>
              <a:rPr lang="de-DE" sz="1600" dirty="0" smtClean="0"/>
              <a:t>		Schwierigkeit </a:t>
            </a:r>
            <a:r>
              <a:rPr lang="de-DE" sz="1600" dirty="0"/>
              <a:t>erheblich aus der Entgeltgruppe </a:t>
            </a:r>
            <a:r>
              <a:rPr lang="de-DE" sz="1600" dirty="0" smtClean="0"/>
              <a:t>		KR </a:t>
            </a:r>
            <a:r>
              <a:rPr lang="de-DE" sz="1600" dirty="0"/>
              <a:t>7 Fallgruppe 1 </a:t>
            </a:r>
            <a:r>
              <a:rPr lang="de-DE" sz="1600" dirty="0" smtClean="0"/>
              <a:t>heraushebt“ *</a:t>
            </a:r>
          </a:p>
          <a:p>
            <a:pPr marL="271463" lvl="1">
              <a:lnSpc>
                <a:spcPct val="150000"/>
              </a:lnSpc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 smtClean="0"/>
              <a:t>Protokollerklärung Nr. 4 und 5: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 smtClean="0"/>
              <a:t>„</a:t>
            </a:r>
            <a:r>
              <a:rPr lang="de-DE" sz="1400" b="1" dirty="0" smtClean="0"/>
              <a:t>Tätigkeiten </a:t>
            </a:r>
            <a:r>
              <a:rPr lang="de-DE" sz="1400" b="1" dirty="0"/>
              <a:t>in Spezialbereichen</a:t>
            </a:r>
            <a:r>
              <a:rPr lang="de-DE" sz="1400" dirty="0"/>
              <a:t>, in denen eine </a:t>
            </a:r>
            <a:r>
              <a:rPr lang="de-DE" sz="1400" b="1" dirty="0"/>
              <a:t>Fachweiterbildung nach den DKG-Empfehlungen</a:t>
            </a:r>
            <a:r>
              <a:rPr lang="de-DE" sz="1400" dirty="0"/>
              <a:t> zur Weiterbildung von Gesundheits- und (Kinder-) </a:t>
            </a:r>
            <a:r>
              <a:rPr lang="de-DE" sz="1400" dirty="0" smtClean="0"/>
              <a:t>Krankenpflegekräften </a:t>
            </a:r>
            <a:r>
              <a:rPr lang="de-DE" sz="1400" dirty="0"/>
              <a:t>vorgesehen ist, </a:t>
            </a:r>
            <a:r>
              <a:rPr lang="de-DE" sz="1400" dirty="0" smtClean="0"/>
              <a:t>…“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600" dirty="0" smtClean="0"/>
              <a:t>(Endoskopie, Intensiv- und Anästhesiepflege, Nephrologie, Onkologie, Operationsdienst, Psychiatrie, Psychosomatik und Psychotherapie)</a:t>
            </a:r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r>
              <a:rPr lang="de-DE" sz="1400" dirty="0"/>
              <a:t>o</a:t>
            </a:r>
            <a:r>
              <a:rPr lang="de-DE" sz="1400" dirty="0" smtClean="0"/>
              <a:t>der folgende besondere Aufgaben in der Pflege:</a:t>
            </a:r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 smtClean="0"/>
              <a:t>Wundmanagerin, Gefäßassistentin, </a:t>
            </a:r>
            <a:r>
              <a:rPr lang="de-DE" sz="1600" dirty="0" err="1" smtClean="0"/>
              <a:t>Breast</a:t>
            </a:r>
            <a:r>
              <a:rPr lang="de-DE" sz="1600" dirty="0" smtClean="0"/>
              <a:t> Nurse/</a:t>
            </a:r>
            <a:r>
              <a:rPr lang="de-DE" sz="1600" dirty="0" err="1" smtClean="0"/>
              <a:t>Lactation</a:t>
            </a:r>
            <a:r>
              <a:rPr lang="de-DE" sz="1600" dirty="0" smtClean="0"/>
              <a:t>, </a:t>
            </a:r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 smtClean="0"/>
              <a:t>	Assistenz </a:t>
            </a:r>
            <a:r>
              <a:rPr lang="de-DE" sz="1600" dirty="0"/>
              <a:t>bei </a:t>
            </a:r>
            <a:r>
              <a:rPr lang="de-DE" sz="1600" dirty="0" err="1"/>
              <a:t>Herzkatheterisierungen</a:t>
            </a:r>
            <a:r>
              <a:rPr lang="de-DE" sz="1600" dirty="0"/>
              <a:t>, Dilatationen oder Angiografien</a:t>
            </a:r>
            <a:r>
              <a:rPr lang="de-DE" sz="1600" dirty="0" smtClean="0"/>
              <a:t>,</a:t>
            </a:r>
            <a:r>
              <a:rPr lang="de-DE" sz="1600" dirty="0"/>
              <a:t> </a:t>
            </a:r>
            <a:r>
              <a:rPr lang="de-DE" sz="1600" dirty="0" smtClean="0"/>
              <a:t>				Palliativpflege, </a:t>
            </a:r>
            <a:r>
              <a:rPr lang="de-DE" sz="1600" dirty="0" err="1" smtClean="0"/>
              <a:t>Painnurse</a:t>
            </a:r>
            <a:r>
              <a:rPr lang="de-DE" sz="1600" dirty="0"/>
              <a:t>, </a:t>
            </a:r>
            <a:endParaRPr lang="de-DE" sz="1600" dirty="0" smtClean="0"/>
          </a:p>
          <a:p>
            <a:pPr marL="271463" lvl="1">
              <a:spcAft>
                <a:spcPts val="0"/>
              </a:spcAft>
              <a:tabLst>
                <a:tab pos="271463" algn="l"/>
              </a:tabLst>
            </a:pPr>
            <a:r>
              <a:rPr lang="de-DE" sz="1600" dirty="0"/>
              <a:t>	</a:t>
            </a:r>
            <a:r>
              <a:rPr lang="de-DE" sz="1600" dirty="0" smtClean="0"/>
              <a:t>			Tätigkeit </a:t>
            </a:r>
            <a:r>
              <a:rPr lang="de-DE" sz="1600" dirty="0"/>
              <a:t>im Case- oder </a:t>
            </a:r>
            <a:r>
              <a:rPr lang="de-DE" sz="1600" dirty="0" err="1"/>
              <a:t>Caremanagement</a:t>
            </a:r>
            <a:endParaRPr lang="de-DE" sz="1600" dirty="0"/>
          </a:p>
          <a:p>
            <a:pPr marL="271463" lvl="1">
              <a:spcAft>
                <a:spcPts val="1200"/>
              </a:spcAft>
              <a:tabLst>
                <a:tab pos="271463" algn="l"/>
              </a:tabLst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981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3074" name="Picture 2" descr="P:\Büro\Personalversammlung\Bilder Vollversammlung\Bilder, Animationen für Präsentationen\verdi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1" y="4002750"/>
            <a:ext cx="2534773" cy="10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1628800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de-DE" b="1" dirty="0"/>
              <a:t>TOP 1: 	</a:t>
            </a:r>
            <a:r>
              <a:rPr lang="de-DE" b="1" u="sng" dirty="0"/>
              <a:t>Änderungen im Tarifvertrag</a:t>
            </a:r>
          </a:p>
          <a:p>
            <a:pPr marL="895350" lvl="5">
              <a:lnSpc>
                <a:spcPct val="150000"/>
              </a:lnSpc>
              <a:tabLst>
                <a:tab pos="895350" algn="l"/>
              </a:tabLst>
            </a:pPr>
            <a:r>
              <a:rPr lang="de-DE" sz="1600" dirty="0"/>
              <a:t>Markus Schulze, Vorsitzender des Personalrates</a:t>
            </a:r>
          </a:p>
          <a:p>
            <a:pPr marL="895350" lvl="5">
              <a:tabLst>
                <a:tab pos="895350" algn="l"/>
              </a:tabLst>
            </a:pPr>
            <a:r>
              <a:rPr lang="de-DE" sz="1600" dirty="0"/>
              <a:t>Ass. jur. Jan Hauke, Geschäftsbereichsleiter Personal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5032201" cy="35918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" y="3231181"/>
            <a:ext cx="3929809" cy="59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5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20245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Zuordnungstabelle </a:t>
            </a:r>
            <a:r>
              <a:rPr lang="de-DE" b="1" u="sng" dirty="0" smtClean="0"/>
              <a:t>Überleitung Pflegekräfte </a:t>
            </a:r>
            <a:endParaRPr lang="de-DE" b="1" u="sng" dirty="0"/>
          </a:p>
          <a:p>
            <a:pPr marL="895350" indent="-895350"/>
            <a:r>
              <a:rPr lang="de-DE" b="1" u="sng" dirty="0"/>
              <a:t>nach § </a:t>
            </a:r>
            <a:r>
              <a:rPr lang="de-DE" b="1" u="sng" dirty="0" smtClean="0"/>
              <a:t>18d </a:t>
            </a:r>
            <a:r>
              <a:rPr lang="de-DE" b="1" u="sng" dirty="0"/>
              <a:t>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sz="1600" b="1" dirty="0" smtClean="0"/>
              <a:t>Zuordnung zum 01. Januar 2019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12254"/>
              </p:ext>
            </p:extLst>
          </p:nvPr>
        </p:nvGraphicFramePr>
        <p:xfrm>
          <a:off x="1691680" y="2348881"/>
          <a:ext cx="5544616" cy="324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990"/>
                <a:gridCol w="2777626"/>
              </a:tblGrid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bisherige KR-Entgeltgruppe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neue KR-Entgeltgruppe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3a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4a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6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7a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7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8a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8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9b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10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9c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9d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12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10a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13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14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11b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258"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</a:rPr>
                        <a:t>KR 12a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indent="-223520"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</a:rPr>
                        <a:t>KR 16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63688" y="56612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§ 14 (2) TVÜ-UK MD: Die Überleitung … </a:t>
            </a:r>
            <a:r>
              <a:rPr lang="de-DE" sz="1400" dirty="0"/>
              <a:t>erfolgt stufengleich unter Mitnahme der in der Stufe zurückgelegten </a:t>
            </a:r>
            <a:r>
              <a:rPr lang="de-DE" sz="1400" dirty="0" smtClean="0"/>
              <a:t>Stufenlaufzeit.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32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Pflegedienst</a:t>
            </a:r>
          </a:p>
          <a:p>
            <a:pPr marL="271463">
              <a:tabLst>
                <a:tab pos="271463" algn="l"/>
              </a:tabLst>
            </a:pPr>
            <a:r>
              <a:rPr lang="de-DE" sz="1600" dirty="0"/>
              <a:t>(Anlage A Teil IV)</a:t>
            </a:r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Leitende Beschäftigte in </a:t>
            </a:r>
            <a:r>
              <a:rPr lang="de-DE" dirty="0"/>
              <a:t>der </a:t>
            </a:r>
            <a:r>
              <a:rPr lang="de-DE" dirty="0" smtClean="0"/>
              <a:t>Pflege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islang: KR 8a – KR 11a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n</a:t>
            </a:r>
            <a:r>
              <a:rPr lang="de-DE" dirty="0" smtClean="0"/>
              <a:t>eu: KR 9 – KR 17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z</a:t>
            </a:r>
            <a:r>
              <a:rPr lang="de-DE" dirty="0" smtClean="0"/>
              <a:t>unächst Überleitung laut Tabelle § 18d TVÜ-UK MD</a:t>
            </a:r>
          </a:p>
          <a:p>
            <a:pPr marL="557213" lvl="1" indent="-28575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w</a:t>
            </a:r>
            <a:r>
              <a:rPr lang="de-DE" dirty="0" smtClean="0"/>
              <a:t>enn nach Anlage A Teil IV Abschnitt 2 (neu) höhere Eingruppierung möglich: </a:t>
            </a:r>
          </a:p>
          <a:p>
            <a:pPr marL="1073150" lvl="2" indent="-354013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 an Geschäftsbereich Personal </a:t>
            </a:r>
            <a:r>
              <a:rPr lang="de-DE" sz="1600" dirty="0" smtClean="0"/>
              <a:t>(§ 18d Abs. 3 + 4 TVÜ-UK MD)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Antragsfrist </a:t>
            </a:r>
            <a:r>
              <a:rPr lang="de-DE" sz="1600" dirty="0" smtClean="0"/>
              <a:t>(rückwirkend zum 1. Januar 2019)</a:t>
            </a:r>
            <a:r>
              <a:rPr lang="de-DE" dirty="0" smtClean="0"/>
              <a:t> bis 30. Juni 2020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d</a:t>
            </a:r>
            <a:r>
              <a:rPr lang="de-DE" dirty="0" smtClean="0"/>
              <a:t>anach nur noch Ausschlussfrist (6 Monate)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Stufenzuordnung - Regelung Höhergruppierung </a:t>
            </a:r>
            <a:r>
              <a:rPr lang="de-DE" sz="1600" dirty="0" smtClean="0"/>
              <a:t>(§ 6 (4) ETV-UK MD)</a:t>
            </a:r>
          </a:p>
        </p:txBody>
      </p:sp>
    </p:spTree>
    <p:extLst>
      <p:ext uri="{BB962C8B-B14F-4D97-AF65-F5344CB8AC3E}">
        <p14:creationId xmlns:p14="http://schemas.microsoft.com/office/powerpoint/2010/main" val="2046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3588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pic>
        <p:nvPicPr>
          <p:cNvPr id="1026" name="Picture 2" descr="P:\Büro\Unbenan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0" y="1095254"/>
            <a:ext cx="7378972" cy="53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im Sozial- und Erziehungsdienst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islang: E 8 – E 12 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n</a:t>
            </a:r>
            <a:r>
              <a:rPr lang="de-DE" dirty="0" smtClean="0"/>
              <a:t>eu ab 1.1.2020(!): S 2 – S 18 =&gt; neue Tabellen + Tätigkeitsmerkmale!</a:t>
            </a:r>
          </a:p>
          <a:p>
            <a:pPr marL="557213" lvl="1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Überleitung mit Zuordnung zur Entwicklungsstufe 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Stufenlaufzeiten laut Tabelle § 18f TVÜ-UK MD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Sonderregelungen für Beschäftigte in S 4 und S 8b </a:t>
            </a:r>
          </a:p>
          <a:p>
            <a:pPr marL="1014413" lvl="2" indent="-2857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Bildung eines Vergleichsentgelts für Januar 2020 (Tabellenentgelt + Entgeltgruppenzulage + Besitzstandszulage) </a:t>
            </a:r>
          </a:p>
          <a:p>
            <a:pPr marL="1074738" lvl="3">
              <a:spcBef>
                <a:spcPts val="0"/>
              </a:spcBef>
              <a:tabLst>
                <a:tab pos="271463" algn="l"/>
              </a:tabLst>
            </a:pPr>
            <a:r>
              <a:rPr lang="de-DE" dirty="0" smtClean="0"/>
              <a:t>(vgl. § 18f Absätze 3 + 4 TVÜ-UK MD)</a:t>
            </a:r>
          </a:p>
        </p:txBody>
      </p:sp>
    </p:spTree>
    <p:extLst>
      <p:ext uri="{BB962C8B-B14F-4D97-AF65-F5344CB8AC3E}">
        <p14:creationId xmlns:p14="http://schemas.microsoft.com/office/powerpoint/2010/main" val="35725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Beschäftigte im Sozial- und Erziehungsdienst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Kinderpflegerin 	bislang E 5 		</a:t>
            </a:r>
            <a:r>
              <a:rPr lang="de-DE" smtClean="0"/>
              <a:t>=&gt; neu	S  3</a:t>
            </a:r>
            <a:endParaRPr lang="de-DE" dirty="0" smtClean="0"/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Erzieherin	bislang E 8 </a:t>
            </a:r>
            <a:r>
              <a:rPr lang="de-DE" sz="1200" dirty="0" smtClean="0"/>
              <a:t>m. EGZ 84,34</a:t>
            </a:r>
            <a:r>
              <a:rPr lang="de-DE" dirty="0"/>
              <a:t>	</a:t>
            </a:r>
            <a:r>
              <a:rPr lang="de-DE" dirty="0" smtClean="0"/>
              <a:t>=&gt; neu	S  8a 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Stellv. Kita-leiterin	bislang E 9b </a:t>
            </a:r>
            <a:r>
              <a:rPr lang="de-DE" sz="1200" dirty="0" smtClean="0"/>
              <a:t>m. EGZ 127,32 + 84,34</a:t>
            </a:r>
            <a:r>
              <a:rPr lang="de-DE" dirty="0"/>
              <a:t>	</a:t>
            </a:r>
            <a:r>
              <a:rPr lang="de-DE" dirty="0" smtClean="0"/>
              <a:t>=&gt; neu	S 13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765550" algn="l"/>
                <a:tab pos="3854450" algn="l"/>
                <a:tab pos="5019675" algn="l"/>
                <a:tab pos="5468938" algn="l"/>
                <a:tab pos="6454775" algn="l"/>
              </a:tabLst>
            </a:pPr>
            <a:r>
              <a:rPr lang="de-DE" dirty="0" smtClean="0"/>
              <a:t>Kita-Leiterin	bislang E 9b</a:t>
            </a:r>
            <a:r>
              <a:rPr lang="de-DE" sz="1200" dirty="0" smtClean="0"/>
              <a:t> m</a:t>
            </a:r>
            <a:r>
              <a:rPr lang="de-DE" sz="1200" dirty="0"/>
              <a:t>. EGZ 127,32 + 84,34 </a:t>
            </a:r>
            <a:r>
              <a:rPr lang="de-DE" dirty="0" smtClean="0"/>
              <a:t>	=&gt; neu	S 15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Sozialarbeiter	bislang E 10 		=&gt; neu	S 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36365" y="5157192"/>
            <a:ext cx="3768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EGZ = Entgeltzulage aus Anlage B zum ETV-UK MD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13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F2B7AF44-6C2A-4F64-A78E-0ED94268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37223"/>
              </p:ext>
            </p:extLst>
          </p:nvPr>
        </p:nvGraphicFramePr>
        <p:xfrm>
          <a:off x="6225587" y="1052736"/>
          <a:ext cx="2630059" cy="446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09">
                  <a:extLst>
                    <a:ext uri="{9D8B030D-6E8A-4147-A177-3AD203B41FA5}">
                      <a16:colId xmlns="" xmlns:a16="http://schemas.microsoft.com/office/drawing/2014/main" val="3319004797"/>
                    </a:ext>
                  </a:extLst>
                </a:gridCol>
                <a:gridCol w="1303750">
                  <a:extLst>
                    <a:ext uri="{9D8B030D-6E8A-4147-A177-3AD203B41FA5}">
                      <a16:colId xmlns="" xmlns:a16="http://schemas.microsoft.com/office/drawing/2014/main" val="802673510"/>
                    </a:ext>
                  </a:extLst>
                </a:gridCol>
              </a:tblGrid>
              <a:tr h="97054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bisherige Stufe / Jahr innerhalb der Stufe / Restzeit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49580" algn="l"/>
                        </a:tabLst>
                      </a:pPr>
                      <a:r>
                        <a:rPr lang="de-DE" sz="1100" dirty="0">
                          <a:effectLst/>
                        </a:rPr>
                        <a:t>neue Stufe / Jahr innerhalb der Stufe / </a:t>
                      </a:r>
                      <a:r>
                        <a:rPr lang="de-DE" sz="1100" dirty="0" err="1">
                          <a:effectLst/>
                        </a:rPr>
                        <a:t>Restzeit</a:t>
                      </a:r>
                      <a:r>
                        <a:rPr lang="de-DE" sz="1100" dirty="0">
                          <a:effectLst/>
                        </a:rPr>
                        <a:t> (R)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2243654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 / 1</a:t>
                      </a:r>
                      <a:r>
                        <a:rPr lang="de-DE" sz="1200" baseline="0" dirty="0" smtClean="0"/>
                        <a:t>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42107215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65925927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5446397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1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80367536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91886045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589239270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3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60103117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0023228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2592042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61035149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293951867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32419650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1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795472402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2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171055116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5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3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1011743943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1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4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289634277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2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 / 5 /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977264375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 / 3 /</a:t>
                      </a:r>
                      <a:r>
                        <a:rPr lang="de-DE" sz="1200" baseline="0" dirty="0" smtClean="0"/>
                        <a:t> R</a:t>
                      </a:r>
                      <a:endParaRPr lang="de-DE" sz="1200" dirty="0"/>
                    </a:p>
                  </a:txBody>
                  <a:tcPr marL="61847" marR="618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</a:t>
                      </a:r>
                      <a:endParaRPr lang="de-DE" sz="1200" dirty="0"/>
                    </a:p>
                  </a:txBody>
                  <a:tcPr marL="61847" marR="61847" marT="0" marB="0"/>
                </a:tc>
                <a:extLst>
                  <a:ext uri="{0D108BD9-81ED-4DB2-BD59-A6C34878D82A}">
                    <a16:rowId xmlns="" xmlns:a16="http://schemas.microsoft.com/office/drawing/2014/main" val="3517994751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7" y="1056928"/>
            <a:ext cx="4252108" cy="55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Neustrukturierung </a:t>
            </a:r>
            <a:r>
              <a:rPr lang="de-DE" dirty="0"/>
              <a:t>Entgeltordnung </a:t>
            </a:r>
            <a:r>
              <a:rPr lang="de-DE" dirty="0" smtClean="0"/>
              <a:t>Sozial- und Erziehungsdienst</a:t>
            </a:r>
            <a:endParaRPr lang="de-DE" dirty="0"/>
          </a:p>
          <a:p>
            <a:pPr marL="271463">
              <a:tabLst>
                <a:tab pos="271463" algn="l"/>
              </a:tabLst>
            </a:pPr>
            <a:r>
              <a:rPr lang="de-DE" sz="1600" dirty="0" smtClean="0"/>
              <a:t>(§ 17 ETV-UK MD i.V.m. Anlage </a:t>
            </a:r>
            <a:r>
              <a:rPr lang="de-DE" sz="1600" dirty="0"/>
              <a:t>A Teil </a:t>
            </a:r>
            <a:r>
              <a:rPr lang="de-DE" sz="1600" dirty="0" smtClean="0"/>
              <a:t>II Abschnitt 20 und  § 18f TVÜ-UK MD)</a:t>
            </a:r>
            <a:endParaRPr lang="de-DE" sz="1600" dirty="0"/>
          </a:p>
          <a:p>
            <a:pPr marL="100013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Bildung eines Vergleichsentgelts nach § 18f Abs. 3 TVÜ-UK MD aus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Tabellenentgelt Anlage 2 ETV-UK MD + ggf. Garantiebetrag </a:t>
            </a:r>
            <a:r>
              <a:rPr lang="de-DE" sz="1200" dirty="0"/>
              <a:t>(</a:t>
            </a:r>
            <a:r>
              <a:rPr lang="de-DE" sz="1200" dirty="0" smtClean="0"/>
              <a:t>§ 6 Abs. 4 ETV-UK MD)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Entgeltgruppenzulage Anlage B </a:t>
            </a:r>
            <a:r>
              <a:rPr lang="de-DE" sz="1200" dirty="0" smtClean="0"/>
              <a:t>(Werte von 2019 + 3,12 v.H.)</a:t>
            </a:r>
            <a:endParaRPr lang="de-DE" sz="1400" dirty="0" smtClean="0"/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Besitzstandszulage § 9 TVÜ-UK MD </a:t>
            </a:r>
            <a:r>
              <a:rPr lang="de-DE" sz="1200" dirty="0" smtClean="0"/>
              <a:t>(z.B. Kinderanteil </a:t>
            </a:r>
            <a:r>
              <a:rPr lang="de-DE" sz="1200" dirty="0"/>
              <a:t>O</a:t>
            </a:r>
            <a:r>
              <a:rPr lang="de-DE" sz="1200" dirty="0" smtClean="0"/>
              <a:t>rtszuschlag, ausstehender 			         Fallgruppenaufstieg nach BAT-O)</a:t>
            </a:r>
            <a:endParaRPr lang="de-DE" sz="1600" dirty="0" smtClean="0"/>
          </a:p>
          <a:p>
            <a:pPr marL="100013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dirty="0" smtClean="0"/>
              <a:t>Prüfung Tabellenentgelt oder Vergleichsentgelt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 smtClean="0"/>
              <a:t>Ist Vergleichsentgelt kleiner als Tabellenentgelt nach Anlage 5 (S-Tabelle), dann Zahlung Tabellenwert aus der nach § 18f Abs. 2 TVÜ-UK MD übergeleiteten Stufe</a:t>
            </a:r>
          </a:p>
          <a:p>
            <a:pPr marL="557213" lvl="1" indent="-28575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  <a:tab pos="2509838" algn="l"/>
                <a:tab pos="3854450" algn="l"/>
                <a:tab pos="5468938" algn="l"/>
                <a:tab pos="6454775" algn="l"/>
              </a:tabLst>
            </a:pPr>
            <a:r>
              <a:rPr lang="de-DE" sz="1600" dirty="0"/>
              <a:t>a</a:t>
            </a:r>
            <a:r>
              <a:rPr lang="de-DE" sz="1600" dirty="0" smtClean="0"/>
              <a:t>nderenfalls Zahlung Vergleichsentgelt</a:t>
            </a:r>
          </a:p>
        </p:txBody>
      </p:sp>
    </p:spTree>
    <p:extLst>
      <p:ext uri="{BB962C8B-B14F-4D97-AF65-F5344CB8AC3E}">
        <p14:creationId xmlns:p14="http://schemas.microsoft.com/office/powerpoint/2010/main" val="4009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087105"/>
            <a:ext cx="806489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in der Entgeltordnung (Anlage A zum ETV-UK MD)</a:t>
            </a:r>
            <a:r>
              <a:rPr lang="de-DE" dirty="0"/>
              <a:t> </a:t>
            </a:r>
          </a:p>
          <a:p>
            <a:pPr marL="895350" indent="-895350"/>
            <a:r>
              <a:rPr lang="de-DE" dirty="0"/>
              <a:t>mit Überleitungsregelungen aus TVÜ-UK MD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</a:t>
            </a:r>
            <a:r>
              <a:rPr lang="de-DE" b="1" dirty="0" smtClean="0"/>
              <a:t>01.01.2020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Formulierungsänderungen in Anlage A Teil I (Allgemeine Tätigkeitsmerkmale für den Verwaltungsdienst) – E 5 bis E 9b ohne gravierende materielle Änderungen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Aufnahme Tätigkeitsmerkmal Psychotherapeuten in E 14</a:t>
            </a:r>
          </a:p>
          <a:p>
            <a:pPr marL="355600" lvl="1">
              <a:tabLst>
                <a:tab pos="271463" algn="l"/>
              </a:tabLst>
            </a:pPr>
            <a:r>
              <a:rPr lang="de-DE" sz="1600" dirty="0"/>
              <a:t>(Anlage A Teil II Abschnitt 2</a:t>
            </a:r>
            <a:r>
              <a:rPr lang="de-DE" sz="1600" dirty="0" smtClean="0"/>
              <a:t> </a:t>
            </a:r>
            <a:r>
              <a:rPr lang="de-DE" sz="1600" dirty="0"/>
              <a:t>Unterabschnitt 3</a:t>
            </a:r>
            <a:r>
              <a:rPr lang="de-DE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/>
              <a:t>b</a:t>
            </a:r>
            <a:r>
              <a:rPr lang="de-DE" dirty="0" smtClean="0"/>
              <a:t>estimmte Meister mit in der E 7 kommen in E 8</a:t>
            </a:r>
          </a:p>
          <a:p>
            <a:pPr marL="355600">
              <a:tabLst>
                <a:tab pos="271463" algn="l"/>
              </a:tabLst>
            </a:pPr>
            <a:r>
              <a:rPr lang="de-DE" sz="1600" dirty="0"/>
              <a:t>(Anlage A Teil II Abschnitt </a:t>
            </a:r>
            <a:r>
              <a:rPr lang="de-DE" sz="1600" dirty="0" smtClean="0"/>
              <a:t>15 Unterabschnitt 2 + 4)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smtClean="0"/>
              <a:t>Änderungen bei staatlich geprüften Technikern</a:t>
            </a:r>
          </a:p>
          <a:p>
            <a:pPr marL="355600">
              <a:tabLst>
                <a:tab pos="271463" algn="l"/>
              </a:tabLst>
            </a:pPr>
            <a:r>
              <a:rPr lang="de-DE" sz="1600" dirty="0" smtClean="0"/>
              <a:t>(Anlage A Teil II Abschnitt 22 Unterabschnitt 2)</a:t>
            </a:r>
          </a:p>
          <a:p>
            <a:pPr marL="625475" lvl="1" indent="-26987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wenn danach </a:t>
            </a:r>
            <a:r>
              <a:rPr lang="de-DE" dirty="0"/>
              <a:t>höhere Eingruppierung möglich: </a:t>
            </a:r>
          </a:p>
          <a:p>
            <a:pPr marL="1073150" lvl="2" indent="-354013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Überleitungsregelungen </a:t>
            </a:r>
            <a:r>
              <a:rPr lang="de-DE" dirty="0"/>
              <a:t>im § 18e TVÜ-UK MD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 smtClean="0"/>
              <a:t>Antrag </a:t>
            </a:r>
            <a:r>
              <a:rPr lang="de-DE" dirty="0"/>
              <a:t>an Geschäftsbereich Personal </a:t>
            </a:r>
            <a:r>
              <a:rPr lang="de-DE" sz="1600" dirty="0"/>
              <a:t>(§ 18d Abs. 3 + 4 TVÜ-UK MD)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Antragsfrist </a:t>
            </a:r>
            <a:r>
              <a:rPr lang="de-DE" sz="1600" dirty="0"/>
              <a:t>(rückwirkend zum 1. Januar </a:t>
            </a:r>
            <a:r>
              <a:rPr lang="de-DE" sz="1600" dirty="0" smtClean="0"/>
              <a:t>2020)</a:t>
            </a:r>
            <a:r>
              <a:rPr lang="de-DE" dirty="0" smtClean="0"/>
              <a:t> </a:t>
            </a:r>
            <a:r>
              <a:rPr lang="de-DE" dirty="0"/>
              <a:t>bis 30. </a:t>
            </a:r>
            <a:r>
              <a:rPr lang="de-DE" dirty="0" smtClean="0"/>
              <a:t>Dezember </a:t>
            </a:r>
            <a:r>
              <a:rPr lang="de-DE" dirty="0"/>
              <a:t>2020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danach nur noch Ausschlussfrist (6 Monate)</a:t>
            </a:r>
          </a:p>
          <a:p>
            <a:pPr marL="1073150" lvl="2" indent="-3540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dirty="0"/>
              <a:t>Stufenzuordnung - Regelung Höhergruppierung </a:t>
            </a:r>
            <a:r>
              <a:rPr lang="de-DE" sz="1600" dirty="0"/>
              <a:t>(§ 6 (4) ETV-UK MD)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12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8" y="2146235"/>
            <a:ext cx="6973431" cy="3792324"/>
          </a:xfrm>
          <a:prstGeom prst="rect">
            <a:avLst/>
          </a:prstGeom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3588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1412776"/>
            <a:ext cx="853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Wir sind für Ihre Fragen offen: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Geschäftsbereich Personal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Personalrat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Ver.di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270892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Das Update der Tarifverträge finden Sie auf der Homepage Ihres Personalrates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0000FF"/>
                </a:solidFill>
                <a:hlinkClick r:id="rId6"/>
              </a:rPr>
              <a:t>http://www.med.uni-magdeburg.de/fme/prmed</a:t>
            </a:r>
            <a:r>
              <a:rPr lang="de-DE" b="1" dirty="0" smtClean="0">
                <a:solidFill>
                  <a:srgbClr val="0000FF"/>
                </a:solidFill>
                <a:hlinkClick r:id="rId6"/>
              </a:rPr>
              <a:t>/</a:t>
            </a:r>
            <a:endParaRPr lang="de-DE" b="1" dirty="0" smtClean="0">
              <a:solidFill>
                <a:srgbClr val="0000FF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u</a:t>
            </a:r>
            <a:r>
              <a:rPr lang="de-DE" b="1" dirty="0" smtClean="0">
                <a:solidFill>
                  <a:srgbClr val="FF0000"/>
                </a:solidFill>
              </a:rPr>
              <a:t>nter Tarifvertrag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Gestreifter Pfeil nach rechts 6"/>
          <p:cNvSpPr/>
          <p:nvPr/>
        </p:nvSpPr>
        <p:spPr>
          <a:xfrm rot="19825195">
            <a:off x="2411912" y="4733607"/>
            <a:ext cx="1921063" cy="484632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8034" y="1290737"/>
            <a:ext cx="806489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kurze Chronologie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02.03.2019 	- 	Einigung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04.06.2019 	- 	Einigung Haustarifvertrag (HTV) UK MD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03.07.2019 	- 	„Okay“ des Aufsichtsrates zur Tarifeinigung des HTV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30.07.2019	-	Abschluss Redaktionsverhandlungen zum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05.08.2019	-	Veröffentlichung Azubi-Tarifverträge des HTV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06.09.2019	-	Texte der Änderungs-TV des </a:t>
            </a:r>
            <a:r>
              <a:rPr lang="de-DE" sz="1400" b="1" dirty="0">
                <a:solidFill>
                  <a:srgbClr val="FF0000"/>
                </a:solidFill>
              </a:rPr>
              <a:t>TV-L</a:t>
            </a:r>
            <a:r>
              <a:rPr lang="de-DE" sz="1400" dirty="0"/>
              <a:t> treffen in Magdeburg ein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20.09.2019	-	Texte der Änderungs-TV für HTV gehen vom Personalrat an 			ver.di – Verhandlungsführer Wolfgang Pieper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10.10.2019	- 	Texte der Änderungs-TV für HTV gehen nach Prüfung durch 			ver.di an Geschäftsbereich Personal zur Gegenprüfung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24.10.2019	- 	Information der Mitarbeiter in Personalversammlung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		anschließend Veröffentlichung der „lesbaren“ Tarifvertragstexte und 		neuen Tabellen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Noch offen:	-	Unterschriftenverfahren (KliVo und ver.di-Bundesverwaltung)</a:t>
            </a:r>
          </a:p>
          <a:p>
            <a:pPr>
              <a:lnSpc>
                <a:spcPct val="150000"/>
              </a:lnSpc>
              <a:tabLst>
                <a:tab pos="1971675" algn="l"/>
                <a:tab pos="2152650" algn="l"/>
              </a:tabLst>
            </a:pPr>
            <a:r>
              <a:rPr lang="de-DE" sz="1400" dirty="0"/>
              <a:t>	-	Verhandlung mit Bezügestelle zur Beauftragung der Umsetzung</a:t>
            </a:r>
          </a:p>
        </p:txBody>
      </p:sp>
    </p:spTree>
    <p:extLst>
      <p:ext uri="{BB962C8B-B14F-4D97-AF65-F5344CB8AC3E}">
        <p14:creationId xmlns:p14="http://schemas.microsoft.com/office/powerpoint/2010/main" val="3954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7084" y="149319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Welche Tarifverträge waren zu ändern ?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Azubi- Tarifverträge (TV-A-UK MD &amp; TV-A-Gesundheit-UK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Manteltarifvertrag (MTV-UK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Entgelttarifvertrag (ETV-UK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Entgeltordnung (Anlage A zum ETV-UK MD)</a:t>
            </a:r>
          </a:p>
          <a:p>
            <a:pPr marL="895350" indent="-895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Überleitungstarifvertrag (TVÜ-UK MD)</a:t>
            </a:r>
          </a:p>
        </p:txBody>
      </p:sp>
    </p:spTree>
    <p:extLst>
      <p:ext uri="{BB962C8B-B14F-4D97-AF65-F5344CB8AC3E}">
        <p14:creationId xmlns:p14="http://schemas.microsoft.com/office/powerpoint/2010/main" val="147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3548" y="1500486"/>
            <a:ext cx="8064896" cy="507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der Definitionen Bereitschaftsdienst und Rufbereitschaft an Formulierungen TV-L </a:t>
            </a:r>
            <a:r>
              <a:rPr lang="de-DE" sz="1600" b="1" dirty="0"/>
              <a:t>(§ 7 Absätze (3) und (4) MTV-UK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Regelung zum Rufbereitschaftsdienstentgelt bei Arbeitsleistung vom Aufenthaltsort aus (z.B. per Telefon oder PC von Zuhause) 	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11 MTV-UK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Neudefinition Überstunden für Teilzeitbeschäftigte 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7 Absatz (7) MTV-UK MD – gültig ab 01.07.2019 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der Regelungen des MTV-UK MD an Formulierungen TV-L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Bemessungsgrundlage Entgeltfortzahlung (§ 21),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Entgelt im Krankheitsfall (§ 21a), </a:t>
            </a:r>
          </a:p>
          <a:p>
            <a:pPr marL="2508250" lvl="1" indent="-3540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dirty="0"/>
              <a:t>Beendigung des Arbeitsverhältnisses bei Rente (§ 24)</a:t>
            </a:r>
            <a:endParaRPr lang="de-DE" sz="16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40127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340768"/>
            <a:ext cx="8064896" cy="57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Weitere 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Änderungen im § 29 MTV-UK MD Beschäftigungssicherung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Aufgabe generelles Verbot von betriebsbedingten Kündigungen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Sicherung von individuellen Ansprüchen der Beschäftigten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Betriebsbedingte Kündigung unzulässig, wenn im Fall von Ausgliederungen Haustarifvertrag nicht mehr zur Anwendung kommt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Sicherstellung der Anwendung des Haustarifvertrages bei Neugründung von Einrichtungen mit Personalausgliederungen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Im Fall von betriebsbedingten Änderungskündigungen zur Übertragung neuer Tätigkeit ist eine Herabgruppierung auf 					maximal 2 Entgeltgruppen begrenzt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340768"/>
            <a:ext cx="8064896" cy="304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Weitere Änderungen im Manteltarifvertrag</a:t>
            </a:r>
            <a:r>
              <a:rPr lang="de-DE" b="1" dirty="0"/>
              <a:t> (MTV-UK MD)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zum 01.01.2020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Anpassung Samstagszuschläge von 13 – 21 Uhr an TV-L 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8 Absatz 1 MTV-UK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1600" b="1" dirty="0"/>
              <a:t>d.h. 20 v.H., wenn nicht im Rahmen von Wechselschicht- o. Schichtarbeit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de-DE" sz="1600" b="1" dirty="0"/>
              <a:t>im Übrigen 0,64 €/h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sz="1600" b="1" dirty="0"/>
              <a:t>Erhöhung Anspruch Zusatzurlaub bei Wechselschichtarbeit</a:t>
            </a:r>
          </a:p>
          <a:p>
            <a:pPr marL="271463">
              <a:lnSpc>
                <a:spcPct val="150000"/>
              </a:lnSpc>
              <a:tabLst>
                <a:tab pos="271463" algn="l"/>
              </a:tabLst>
            </a:pPr>
            <a:r>
              <a:rPr lang="de-DE" sz="1600" b="1" dirty="0"/>
              <a:t>(§ 17 Absatz (6) und (7))</a:t>
            </a:r>
            <a:endParaRPr lang="de-DE" sz="16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-51753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EF0C446D-EC84-4760-81DF-254CD151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75183"/>
              </p:ext>
            </p:extLst>
          </p:nvPr>
        </p:nvGraphicFramePr>
        <p:xfrm>
          <a:off x="1763688" y="4371088"/>
          <a:ext cx="6984776" cy="1938210"/>
        </p:xfrm>
        <a:graphic>
          <a:graphicData uri="http://schemas.openxmlformats.org/drawingml/2006/table">
            <a:tbl>
              <a:tblPr firstRow="1" firstCol="1" bandRow="1"/>
              <a:tblGrid>
                <a:gridCol w="1103543">
                  <a:extLst>
                    <a:ext uri="{9D8B030D-6E8A-4147-A177-3AD203B41FA5}">
                      <a16:colId xmlns="" xmlns:a16="http://schemas.microsoft.com/office/drawing/2014/main" val="3218986143"/>
                    </a:ext>
                  </a:extLst>
                </a:gridCol>
                <a:gridCol w="1960411">
                  <a:extLst>
                    <a:ext uri="{9D8B030D-6E8A-4147-A177-3AD203B41FA5}">
                      <a16:colId xmlns="" xmlns:a16="http://schemas.microsoft.com/office/drawing/2014/main" val="3252309313"/>
                    </a:ext>
                  </a:extLst>
                </a:gridCol>
                <a:gridCol w="1960411">
                  <a:extLst>
                    <a:ext uri="{9D8B030D-6E8A-4147-A177-3AD203B41FA5}">
                      <a16:colId xmlns="" xmlns:a16="http://schemas.microsoft.com/office/drawing/2014/main" val="1834189209"/>
                    </a:ext>
                  </a:extLst>
                </a:gridCol>
                <a:gridCol w="1960411">
                  <a:extLst>
                    <a:ext uri="{9D8B030D-6E8A-4147-A177-3AD203B41FA5}">
                      <a16:colId xmlns="" xmlns:a16="http://schemas.microsoft.com/office/drawing/2014/main" val="1355974160"/>
                    </a:ext>
                  </a:extLst>
                </a:gridCol>
              </a:tblGrid>
              <a:tr h="628610"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Für ständige Wechselschicht-arbeit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2200091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Tage auf 3 Tage erhöht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73715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Tage auf 4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099255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Tage 5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6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Tage auf 6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717734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Monate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Tage 6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7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Tage auf 7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9612227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Monate 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Tage 7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8 Tage erhöht</a:t>
                      </a:r>
                      <a:endParaRPr lang="de-DE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Tage auf 9 Tage erhöht</a:t>
                      </a:r>
                      <a:endParaRPr lang="de-DE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5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93218"/>
            <a:ext cx="80648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Entgelttabellen </a:t>
            </a:r>
            <a:r>
              <a:rPr lang="de-DE" sz="1600" b="1" dirty="0"/>
              <a:t>(§ 4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01.01.2019 - plus 3,01 % (mind. 100 €)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01.01.2020 – plus 3,12 % (mind. 90 €)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zum 01.01.2021 – plus 1,29 % (mind. 50 €)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Tabellen frühstens kündbar zum 30. September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Mindestwerte der Garantiebeträge bei Höhergruppierungen</a:t>
            </a:r>
          </a:p>
          <a:p>
            <a:pPr marL="271463">
              <a:lnSpc>
                <a:spcPct val="150000"/>
              </a:lnSpc>
            </a:pPr>
            <a:r>
              <a:rPr lang="de-DE" sz="1600" b="1" dirty="0"/>
              <a:t>(§ 6 Absatz (4)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100 € bei E 2 – E 8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180 € bei E 9a – E 15 </a:t>
            </a:r>
          </a:p>
          <a:p>
            <a:pPr marL="895350" indent="-8953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</p:spTree>
    <p:extLst>
      <p:ext uri="{BB962C8B-B14F-4D97-AF65-F5344CB8AC3E}">
        <p14:creationId xmlns:p14="http://schemas.microsoft.com/office/powerpoint/2010/main" val="24038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188640"/>
            <a:ext cx="3707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Personalversammlung</a:t>
            </a:r>
          </a:p>
          <a:p>
            <a:pPr lvl="0" algn="r">
              <a:defRPr/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24. Oktober 2019</a:t>
            </a:r>
          </a:p>
        </p:txBody>
      </p:sp>
      <p:pic>
        <p:nvPicPr>
          <p:cNvPr id="1027" name="Picture 3" descr="Anfang PR Sei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962400" cy="714375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28195" y="6464702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PV 02/2019 – Schulze</a:t>
            </a:r>
          </a:p>
          <a:p>
            <a:r>
              <a:rPr lang="de-DE" sz="1000" dirty="0">
                <a:solidFill>
                  <a:schemeClr val="bg1"/>
                </a:solidFill>
              </a:rPr>
              <a:t>http://www.med.uni-magdeburg.de/fme/prmed/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1293218"/>
            <a:ext cx="80648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de-DE" b="1" u="sng" dirty="0"/>
              <a:t>Änderungen im Entgelttarifvertrag</a:t>
            </a:r>
            <a:r>
              <a:rPr lang="de-DE" b="1" dirty="0"/>
              <a:t> (ETV-UK MD) </a:t>
            </a:r>
          </a:p>
          <a:p>
            <a:pPr marL="895350" indent="-895350">
              <a:lnSpc>
                <a:spcPct val="150000"/>
              </a:lnSpc>
            </a:pPr>
            <a:r>
              <a:rPr lang="de-DE" b="1" dirty="0"/>
              <a:t>zum 01.01.2019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neue dynamische Funktionszulagen </a:t>
            </a:r>
            <a:r>
              <a:rPr lang="de-DE" sz="1600" b="1" dirty="0"/>
              <a:t>(§ 8a Absatz (9) und (10)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75 € für benannte Praxisanleiter mit Zusatzqualifikation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120 € „Uniklinikzulage</a:t>
            </a:r>
            <a:r>
              <a:rPr lang="de-DE" b="1" dirty="0" smtClean="0"/>
              <a:t>“ (gültig </a:t>
            </a:r>
            <a:r>
              <a:rPr lang="de-DE" b="1" dirty="0"/>
              <a:t>ab </a:t>
            </a:r>
            <a:r>
              <a:rPr lang="de-DE" b="1" dirty="0" smtClean="0"/>
              <a:t>01.06.2019 </a:t>
            </a:r>
            <a:r>
              <a:rPr lang="de-DE" b="1" dirty="0"/>
              <a:t>!) für Beschäftigte, die nach Anlage A Teil IV eingruppiert sind (Beschäftigte im Pflegedienst</a:t>
            </a:r>
            <a:r>
              <a:rPr lang="de-DE" b="1" dirty="0" smtClean="0"/>
              <a:t>)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Sonderregelung zur Stufenzuordnung bei Einstellung in KR 7 – KR 17</a:t>
            </a:r>
          </a:p>
          <a:p>
            <a:pPr marL="271463" lvl="1">
              <a:lnSpc>
                <a:spcPct val="150000"/>
              </a:lnSpc>
            </a:pPr>
            <a:r>
              <a:rPr lang="de-DE" sz="1600" b="1" dirty="0"/>
              <a:t>(§ 16 Nr. 2 zu § 5 ETV-UK MD)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ohne einschlägige Berufserfahrung =&gt; in Stufe 2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/>
              <a:t>mit mindestens zweijähriger Berufserfahrung =&gt; in Stufe 3</a:t>
            </a:r>
          </a:p>
        </p:txBody>
      </p:sp>
    </p:spTree>
    <p:extLst>
      <p:ext uri="{BB962C8B-B14F-4D97-AF65-F5344CB8AC3E}">
        <p14:creationId xmlns:p14="http://schemas.microsoft.com/office/powerpoint/2010/main" val="33661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3111</Words>
  <Application>Microsoft Office PowerPoint</Application>
  <PresentationFormat>Bildschirmpräsentation (4:3)</PresentationFormat>
  <Paragraphs>647</Paragraphs>
  <Slides>28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Deimos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Schulze, Markus</dc:creator>
  <cp:lastModifiedBy>Schulze, Markus</cp:lastModifiedBy>
  <cp:revision>666</cp:revision>
  <cp:lastPrinted>2016-06-14T05:41:55Z</cp:lastPrinted>
  <dcterms:created xsi:type="dcterms:W3CDTF">2010-04-18T08:19:08Z</dcterms:created>
  <dcterms:modified xsi:type="dcterms:W3CDTF">2019-12-05T08:31:45Z</dcterms:modified>
</cp:coreProperties>
</file>